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16"/>
  </p:notesMasterIdLst>
  <p:sldIdLst>
    <p:sldId id="256" r:id="rId2"/>
    <p:sldId id="276" r:id="rId3"/>
    <p:sldId id="257" r:id="rId4"/>
    <p:sldId id="261" r:id="rId5"/>
    <p:sldId id="258" r:id="rId6"/>
    <p:sldId id="273" r:id="rId7"/>
    <p:sldId id="275" r:id="rId8"/>
    <p:sldId id="274" r:id="rId9"/>
    <p:sldId id="259" r:id="rId10"/>
    <p:sldId id="269" r:id="rId11"/>
    <p:sldId id="280" r:id="rId12"/>
    <p:sldId id="268" r:id="rId13"/>
    <p:sldId id="271" r:id="rId14"/>
    <p:sldId id="277"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D492"/>
    <a:srgbClr val="DEA929"/>
    <a:srgbClr val="06164A"/>
    <a:srgbClr val="3085AC"/>
    <a:srgbClr val="BB963D"/>
    <a:srgbClr val="6E2483"/>
    <a:srgbClr val="403378"/>
    <a:srgbClr val="4D135F"/>
    <a:srgbClr val="9347C1"/>
    <a:srgbClr val="4343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59" autoAdjust="0"/>
    <p:restoredTop sz="71985" autoAdjust="0"/>
  </p:normalViewPr>
  <p:slideViewPr>
    <p:cSldViewPr snapToGrid="0">
      <p:cViewPr varScale="1">
        <p:scale>
          <a:sx n="48" d="100"/>
          <a:sy n="48" d="100"/>
        </p:scale>
        <p:origin x="1722"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36CC51-6D8D-4737-8F7B-A139D8AC0F83}" type="datetimeFigureOut">
              <a:rPr lang="en-US" smtClean="0"/>
              <a:t>5/5/2021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4EAA1A-333A-43B0-AF6F-ED7434301978}" type="slidenum">
              <a:rPr lang="en-US" smtClean="0"/>
              <a:t>‹#›</a:t>
            </a:fld>
            <a:endParaRPr lang="en-US"/>
          </a:p>
        </p:txBody>
      </p:sp>
    </p:spTree>
    <p:extLst>
      <p:ext uri="{BB962C8B-B14F-4D97-AF65-F5344CB8AC3E}">
        <p14:creationId xmlns:p14="http://schemas.microsoft.com/office/powerpoint/2010/main" val="2801716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4EAA1A-333A-43B0-AF6F-ED7434301978}" type="slidenum">
              <a:rPr lang="en-US" smtClean="0"/>
              <a:t>1</a:t>
            </a:fld>
            <a:endParaRPr lang="en-US"/>
          </a:p>
        </p:txBody>
      </p:sp>
    </p:spTree>
    <p:extLst>
      <p:ext uri="{BB962C8B-B14F-4D97-AF65-F5344CB8AC3E}">
        <p14:creationId xmlns:p14="http://schemas.microsoft.com/office/powerpoint/2010/main" val="4120368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sng" kern="1200" dirty="0">
                <a:solidFill>
                  <a:schemeClr val="tx1"/>
                </a:solidFill>
                <a:effectLst/>
                <a:latin typeface="+mn-lt"/>
                <a:ea typeface="+mn-ea"/>
                <a:cs typeface="+mn-cs"/>
              </a:rPr>
              <a:t>Short Form and Traditional Media</a:t>
            </a:r>
          </a:p>
          <a:p>
            <a:endParaRPr lang="en-US" sz="1200" b="1" i="0" u="sng"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Short form content can be define as 1-15 minutes pieces of content mainly formatted for social media platforms such as YouTube, Facebook, etc. Most likely the short form format is ideally 2-5 minutes and hyper focused on  a particular topic, e.g. day in the life of a working mom, helping children with new school homework, balancing love life with single parent hood, the realties of co-parenting, etc. Short form content can be used to pilot long form content ideas such as 22 min TV shows, featured documentaries, movies, etc. </a:t>
            </a:r>
          </a:p>
          <a:p>
            <a:endParaRPr lang="en-US" sz="1200" b="0" i="0" u="sng" kern="1200" dirty="0">
              <a:solidFill>
                <a:schemeClr val="tx1"/>
              </a:solidFill>
              <a:effectLst/>
              <a:latin typeface="+mn-lt"/>
              <a:ea typeface="+mn-ea"/>
              <a:cs typeface="+mn-cs"/>
            </a:endParaRPr>
          </a:p>
          <a:p>
            <a:r>
              <a:rPr lang="en-US" sz="1200" b="1" i="0" u="sng" kern="1200" dirty="0">
                <a:solidFill>
                  <a:schemeClr val="tx1"/>
                </a:solidFill>
                <a:effectLst/>
                <a:latin typeface="+mn-lt"/>
                <a:ea typeface="+mn-ea"/>
                <a:cs typeface="+mn-cs"/>
              </a:rPr>
              <a:t>Branded Digital Content or Podcast</a:t>
            </a:r>
          </a:p>
          <a:p>
            <a:endParaRPr lang="en-US" sz="1200" b="0" i="0" u="sng"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Branded Digital Content refers to content created for, and in conjunction with corporate brand partners. The content can have multiple formats but serves as a method of selling a product, service or growing brand awareness for a corporate partners.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Lets review the deck and discuss:- How do we attach a solution or long term strategy? You know, the “to what end?” approach. A huge part of motherhood is affected by dads, marriage, partners…. should    we make relationships part of our brand approach? 45% of single mom, that stat is daunting should we attempt to discuss and focus on this in an overt manner? -B2B slide, lets discuss-Need to understand your bandwidth and be a bit more clear about what we need to prioritize, develop and evaluate-Lets discuss product line -LOVE the tone slide … agree 100% the relatability is huge asset </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74EAA1A-333A-43B0-AF6F-ED7434301978}" type="slidenum">
              <a:rPr lang="en-US" smtClean="0"/>
              <a:t>9</a:t>
            </a:fld>
            <a:endParaRPr lang="en-US"/>
          </a:p>
        </p:txBody>
      </p:sp>
    </p:spTree>
    <p:extLst>
      <p:ext uri="{BB962C8B-B14F-4D97-AF65-F5344CB8AC3E}">
        <p14:creationId xmlns:p14="http://schemas.microsoft.com/office/powerpoint/2010/main" val="1045908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IG: Screenshots of tweets, screenshots of other working mom’s tweets (and give them credit)</a:t>
            </a:r>
          </a:p>
          <a:p>
            <a:r>
              <a:rPr lang="en-US" dirty="0"/>
              <a:t>FB: CMC templates, share from other working moms </a:t>
            </a:r>
            <a:r>
              <a:rPr lang="en-US"/>
              <a:t>and publications</a:t>
            </a:r>
            <a:endParaRPr lang="en-US" dirty="0"/>
          </a:p>
        </p:txBody>
      </p:sp>
      <p:sp>
        <p:nvSpPr>
          <p:cNvPr id="4" name="Slide Number Placeholder 3"/>
          <p:cNvSpPr>
            <a:spLocks noGrp="1"/>
          </p:cNvSpPr>
          <p:nvPr>
            <p:ph type="sldNum" sz="quarter" idx="5"/>
          </p:nvPr>
        </p:nvSpPr>
        <p:spPr/>
        <p:txBody>
          <a:bodyPr/>
          <a:lstStyle/>
          <a:p>
            <a:fld id="{974EAA1A-333A-43B0-AF6F-ED7434301978}" type="slidenum">
              <a:rPr lang="en-US" smtClean="0"/>
              <a:t>14</a:t>
            </a:fld>
            <a:endParaRPr lang="en-US"/>
          </a:p>
        </p:txBody>
      </p:sp>
    </p:spTree>
    <p:extLst>
      <p:ext uri="{BB962C8B-B14F-4D97-AF65-F5344CB8AC3E}">
        <p14:creationId xmlns:p14="http://schemas.microsoft.com/office/powerpoint/2010/main" val="806486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C596C-6771-437B-BCC1-5051E55664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D1B4D35-8E4D-41B1-9757-9F92B8EDB8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15D9F2-F6F0-42EF-A9E0-9DABE647D4E0}"/>
              </a:ext>
            </a:extLst>
          </p:cNvPr>
          <p:cNvSpPr>
            <a:spLocks noGrp="1"/>
          </p:cNvSpPr>
          <p:nvPr>
            <p:ph type="dt" sz="half" idx="10"/>
          </p:nvPr>
        </p:nvSpPr>
        <p:spPr/>
        <p:txBody>
          <a:bodyPr/>
          <a:lstStyle/>
          <a:p>
            <a:fld id="{5923F103-BC34-4FE4-A40E-EDDEECFDA5D0}" type="datetimeFigureOut">
              <a:rPr lang="en-US" smtClean="0"/>
              <a:pPr/>
              <a:t>5/5/2021</a:t>
            </a:fld>
            <a:endParaRPr lang="en-US" dirty="0"/>
          </a:p>
        </p:txBody>
      </p:sp>
      <p:sp>
        <p:nvSpPr>
          <p:cNvPr id="5" name="Footer Placeholder 4">
            <a:extLst>
              <a:ext uri="{FF2B5EF4-FFF2-40B4-BE49-F238E27FC236}">
                <a16:creationId xmlns:a16="http://schemas.microsoft.com/office/drawing/2014/main" id="{22E87471-803E-4C75-BCFD-36ECF733C6D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D82009C-50C0-4BDA-91CC-F6A85128EAFC}"/>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12281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E2CC1-B21C-4234-B156-09F5CA0ED18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7A19167-5352-4B65-984C-879528BD96D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55AF11-F01A-4C59-A991-6058CAC775BB}"/>
              </a:ext>
            </a:extLst>
          </p:cNvPr>
          <p:cNvSpPr>
            <a:spLocks noGrp="1"/>
          </p:cNvSpPr>
          <p:nvPr>
            <p:ph type="dt" sz="half" idx="10"/>
          </p:nvPr>
        </p:nvSpPr>
        <p:spPr/>
        <p:txBody>
          <a:bodyPr/>
          <a:lstStyle/>
          <a:p>
            <a:fld id="{53086D93-FCAC-47E0-A2EE-787E62CA814C}" type="datetimeFigureOut">
              <a:rPr lang="en-US" smtClean="0"/>
              <a:t>5/5/2021</a:t>
            </a:fld>
            <a:endParaRPr lang="en-US" dirty="0"/>
          </a:p>
        </p:txBody>
      </p:sp>
      <p:sp>
        <p:nvSpPr>
          <p:cNvPr id="5" name="Footer Placeholder 4">
            <a:extLst>
              <a:ext uri="{FF2B5EF4-FFF2-40B4-BE49-F238E27FC236}">
                <a16:creationId xmlns:a16="http://schemas.microsoft.com/office/drawing/2014/main" id="{6FF6B2E5-55CB-43C9-993C-8793F71DD69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7F571BC-347E-4CF2-97EF-236306A9C268}"/>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31452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7BC696E-B825-4D32-B380-1F14D34CDC7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8EA2A8F-8009-4C3F-BA07-6507FD6B2E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C989FC-9E9A-4E0F-9D24-809183B9D5D9}"/>
              </a:ext>
            </a:extLst>
          </p:cNvPr>
          <p:cNvSpPr>
            <a:spLocks noGrp="1"/>
          </p:cNvSpPr>
          <p:nvPr>
            <p:ph type="dt" sz="half" idx="10"/>
          </p:nvPr>
        </p:nvSpPr>
        <p:spPr/>
        <p:txBody>
          <a:bodyPr/>
          <a:lstStyle/>
          <a:p>
            <a:fld id="{CDA879A6-0FD0-4734-A311-86BFCA472E6E}" type="datetimeFigureOut">
              <a:rPr lang="en-US" smtClean="0"/>
              <a:t>5/5/2021</a:t>
            </a:fld>
            <a:endParaRPr lang="en-US" dirty="0"/>
          </a:p>
        </p:txBody>
      </p:sp>
      <p:sp>
        <p:nvSpPr>
          <p:cNvPr id="5" name="Footer Placeholder 4">
            <a:extLst>
              <a:ext uri="{FF2B5EF4-FFF2-40B4-BE49-F238E27FC236}">
                <a16:creationId xmlns:a16="http://schemas.microsoft.com/office/drawing/2014/main" id="{ADC17B36-1896-4FC2-9B62-45EC972ED1C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B3ECEC2-64FD-4170-9ED6-C5B0CBF6FB56}"/>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3881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7E177-5F8C-493D-AF18-5BF8AD8EB2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28200F0-EE11-46D6-A6D9-ACB497B919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387C91-38E8-4DB8-826A-A60D8BE85C9F}"/>
              </a:ext>
            </a:extLst>
          </p:cNvPr>
          <p:cNvSpPr>
            <a:spLocks noGrp="1"/>
          </p:cNvSpPr>
          <p:nvPr>
            <p:ph type="dt" sz="half" idx="10"/>
          </p:nvPr>
        </p:nvSpPr>
        <p:spPr/>
        <p:txBody>
          <a:bodyPr/>
          <a:lstStyle/>
          <a:p>
            <a:fld id="{19C9CA7B-DFD4-44B5-8C60-D14B8CD1FB59}" type="datetimeFigureOut">
              <a:rPr lang="en-US" smtClean="0"/>
              <a:t>5/5/2021</a:t>
            </a:fld>
            <a:endParaRPr lang="en-US" dirty="0"/>
          </a:p>
        </p:txBody>
      </p:sp>
      <p:sp>
        <p:nvSpPr>
          <p:cNvPr id="5" name="Footer Placeholder 4">
            <a:extLst>
              <a:ext uri="{FF2B5EF4-FFF2-40B4-BE49-F238E27FC236}">
                <a16:creationId xmlns:a16="http://schemas.microsoft.com/office/drawing/2014/main" id="{ED00CCA4-6003-40A8-B2EE-AE45BC3646C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F449CD-31C9-4079-9D8B-2B00DF3BDD71}"/>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7329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F5512-A553-4581-8DAB-9AFE6932C4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24E886-69B0-4DE2-8223-91AD9894FE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B1FA6B2-6FE1-4D0D-896E-B008312AE22B}"/>
              </a:ext>
            </a:extLst>
          </p:cNvPr>
          <p:cNvSpPr>
            <a:spLocks noGrp="1"/>
          </p:cNvSpPr>
          <p:nvPr>
            <p:ph type="dt" sz="half" idx="10"/>
          </p:nvPr>
        </p:nvSpPr>
        <p:spPr/>
        <p:txBody>
          <a:bodyPr/>
          <a:lstStyle/>
          <a:p>
            <a:fld id="{F34E6425-0181-43F2-84FC-787E803FD2F8}" type="datetimeFigureOut">
              <a:rPr lang="en-US" smtClean="0"/>
              <a:t>5/5/2021</a:t>
            </a:fld>
            <a:endParaRPr lang="en-US" dirty="0"/>
          </a:p>
        </p:txBody>
      </p:sp>
      <p:sp>
        <p:nvSpPr>
          <p:cNvPr id="5" name="Footer Placeholder 4">
            <a:extLst>
              <a:ext uri="{FF2B5EF4-FFF2-40B4-BE49-F238E27FC236}">
                <a16:creationId xmlns:a16="http://schemas.microsoft.com/office/drawing/2014/main" id="{F6CE07E8-ACB0-49FB-B79C-7091991274A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47A7F95-6322-48BA-8773-98FD542CE17F}"/>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16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B1EE2-0F3B-4C1F-9D24-75A7FF40ED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9A7209-4696-4521-AAEF-4240C8916D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6990A81-EBE9-41CA-841C-C534B45C53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EF0A92-7FF7-4C2B-B633-FE0443B81D4E}"/>
              </a:ext>
            </a:extLst>
          </p:cNvPr>
          <p:cNvSpPr>
            <a:spLocks noGrp="1"/>
          </p:cNvSpPr>
          <p:nvPr>
            <p:ph type="dt" sz="half" idx="10"/>
          </p:nvPr>
        </p:nvSpPr>
        <p:spPr/>
        <p:txBody>
          <a:bodyPr/>
          <a:lstStyle/>
          <a:p>
            <a:fld id="{3BDB8791-F1B0-41E7-B7FD-A781E65C4266}" type="datetimeFigureOut">
              <a:rPr lang="en-US" smtClean="0"/>
              <a:t>5/5/2021</a:t>
            </a:fld>
            <a:endParaRPr lang="en-US" dirty="0"/>
          </a:p>
        </p:txBody>
      </p:sp>
      <p:sp>
        <p:nvSpPr>
          <p:cNvPr id="6" name="Footer Placeholder 5">
            <a:extLst>
              <a:ext uri="{FF2B5EF4-FFF2-40B4-BE49-F238E27FC236}">
                <a16:creationId xmlns:a16="http://schemas.microsoft.com/office/drawing/2014/main" id="{800926A7-87A2-44F1-A5F5-43C7DA14A4E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4CBB5F3-C561-4338-A8F4-6435C5112C89}"/>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0024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4A627-E122-4995-8EE4-1329CD08455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6983ED-E433-4C9A-82EA-B05CC62698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8E352A6-B9A4-4FFC-A0EC-06BDF3AE8B4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986F58-96BE-443C-9309-A5010940AA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37623D-EAC4-4F50-8454-31BD506FC7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56B6CA-BCB8-44D0-9896-A619A149D7C4}"/>
              </a:ext>
            </a:extLst>
          </p:cNvPr>
          <p:cNvSpPr>
            <a:spLocks noGrp="1"/>
          </p:cNvSpPr>
          <p:nvPr>
            <p:ph type="dt" sz="half" idx="10"/>
          </p:nvPr>
        </p:nvSpPr>
        <p:spPr/>
        <p:txBody>
          <a:bodyPr/>
          <a:lstStyle/>
          <a:p>
            <a:fld id="{5FDD63B2-E120-4ED8-B27B-C685F510A5FE}" type="datetimeFigureOut">
              <a:rPr lang="en-US" smtClean="0"/>
              <a:t>5/5/2021</a:t>
            </a:fld>
            <a:endParaRPr lang="en-US" dirty="0"/>
          </a:p>
        </p:txBody>
      </p:sp>
      <p:sp>
        <p:nvSpPr>
          <p:cNvPr id="8" name="Footer Placeholder 7">
            <a:extLst>
              <a:ext uri="{FF2B5EF4-FFF2-40B4-BE49-F238E27FC236}">
                <a16:creationId xmlns:a16="http://schemas.microsoft.com/office/drawing/2014/main" id="{E7B5DC53-F54A-474E-B4CC-40B572BE4BF2}"/>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830093A-5C23-4D89-9533-D96F40035D2E}"/>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72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1C174-DA1F-4893-A1A5-F1E7BA8819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306475-83ED-48F1-9FD0-FD3929C88276}"/>
              </a:ext>
            </a:extLst>
          </p:cNvPr>
          <p:cNvSpPr>
            <a:spLocks noGrp="1"/>
          </p:cNvSpPr>
          <p:nvPr>
            <p:ph type="dt" sz="half" idx="10"/>
          </p:nvPr>
        </p:nvSpPr>
        <p:spPr/>
        <p:txBody>
          <a:bodyPr/>
          <a:lstStyle/>
          <a:p>
            <a:fld id="{7AA18ACC-A947-437B-A130-35BD54FDF1E9}" type="datetimeFigureOut">
              <a:rPr lang="en-US" smtClean="0"/>
              <a:t>5/5/2021</a:t>
            </a:fld>
            <a:endParaRPr lang="en-US" dirty="0"/>
          </a:p>
        </p:txBody>
      </p:sp>
      <p:sp>
        <p:nvSpPr>
          <p:cNvPr id="4" name="Footer Placeholder 3">
            <a:extLst>
              <a:ext uri="{FF2B5EF4-FFF2-40B4-BE49-F238E27FC236}">
                <a16:creationId xmlns:a16="http://schemas.microsoft.com/office/drawing/2014/main" id="{CB349B8D-721C-4191-958E-2C9DF2CF827A}"/>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DCA38FF-6CA7-4021-9D87-1182F301FDCD}"/>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56526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609600-4248-4D71-B9E1-6E3D87A903D3}"/>
              </a:ext>
            </a:extLst>
          </p:cNvPr>
          <p:cNvSpPr>
            <a:spLocks noGrp="1"/>
          </p:cNvSpPr>
          <p:nvPr>
            <p:ph type="dt" sz="half" idx="10"/>
          </p:nvPr>
        </p:nvSpPr>
        <p:spPr/>
        <p:txBody>
          <a:bodyPr/>
          <a:lstStyle/>
          <a:p>
            <a:fld id="{7C8D7E02-BCB8-4D50-A234-369438C08659}" type="datetimeFigureOut">
              <a:rPr lang="en-US" smtClean="0"/>
              <a:t>5/5/2021</a:t>
            </a:fld>
            <a:endParaRPr lang="en-US" dirty="0"/>
          </a:p>
        </p:txBody>
      </p:sp>
      <p:sp>
        <p:nvSpPr>
          <p:cNvPr id="3" name="Footer Placeholder 2">
            <a:extLst>
              <a:ext uri="{FF2B5EF4-FFF2-40B4-BE49-F238E27FC236}">
                <a16:creationId xmlns:a16="http://schemas.microsoft.com/office/drawing/2014/main" id="{F017C3D8-6927-48E4-89E7-C2003BF471D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89B7826-2467-40D5-806B-D2D715873743}"/>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39615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B08C8-559B-48A7-9763-CD479799F7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9C9DD5F-640F-4757-B157-AEDE70BE11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2E18FF-0F57-4F90-A84B-E903AC7736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261626F-9F5C-40C5-AE5E-0E5A50CC0314}"/>
              </a:ext>
            </a:extLst>
          </p:cNvPr>
          <p:cNvSpPr>
            <a:spLocks noGrp="1"/>
          </p:cNvSpPr>
          <p:nvPr>
            <p:ph type="dt" sz="half" idx="10"/>
          </p:nvPr>
        </p:nvSpPr>
        <p:spPr/>
        <p:txBody>
          <a:bodyPr/>
          <a:lstStyle/>
          <a:p>
            <a:fld id="{76E86A4C-8E40-4F87-A4F0-01A0687C5742}" type="datetimeFigureOut">
              <a:rPr lang="en-US" smtClean="0"/>
              <a:t>5/5/2021</a:t>
            </a:fld>
            <a:endParaRPr lang="en-US" dirty="0"/>
          </a:p>
        </p:txBody>
      </p:sp>
      <p:sp>
        <p:nvSpPr>
          <p:cNvPr id="6" name="Footer Placeholder 5">
            <a:extLst>
              <a:ext uri="{FF2B5EF4-FFF2-40B4-BE49-F238E27FC236}">
                <a16:creationId xmlns:a16="http://schemas.microsoft.com/office/drawing/2014/main" id="{0CCCBF6C-F42D-45A6-8B7A-9E0FB76FCA8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0BA021D-9EB4-4052-BB4F-F796470EBB6F}"/>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4101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4474-4F8F-4BFD-BEBD-B320E74098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057C2D4-A168-4371-B8C4-59CD4FDAA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7C646D-8796-4A5F-9E5F-08380010ED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D0ADC2-7E42-45AA-AB99-E050194C5CC0}"/>
              </a:ext>
            </a:extLst>
          </p:cNvPr>
          <p:cNvSpPr>
            <a:spLocks noGrp="1"/>
          </p:cNvSpPr>
          <p:nvPr>
            <p:ph type="dt" sz="half" idx="10"/>
          </p:nvPr>
        </p:nvSpPr>
        <p:spPr/>
        <p:txBody>
          <a:bodyPr/>
          <a:lstStyle/>
          <a:p>
            <a:fld id="{35E72C73-2D91-4E12-BA25-F0AA0C03599B}" type="datetimeFigureOut">
              <a:rPr lang="en-US" smtClean="0"/>
              <a:t>5/5/2021</a:t>
            </a:fld>
            <a:endParaRPr lang="en-US" dirty="0"/>
          </a:p>
        </p:txBody>
      </p:sp>
      <p:sp>
        <p:nvSpPr>
          <p:cNvPr id="6" name="Footer Placeholder 5">
            <a:extLst>
              <a:ext uri="{FF2B5EF4-FFF2-40B4-BE49-F238E27FC236}">
                <a16:creationId xmlns:a16="http://schemas.microsoft.com/office/drawing/2014/main" id="{5ED8370D-AEBE-4CBC-9112-077559C2A9B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5C1CCFA-72CC-4BE6-B39F-CF79903236E7}"/>
              </a:ext>
            </a:extLst>
          </p:cNvPr>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353458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FDB02B-6A06-47C3-AB78-9EBB589659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0A7FE73-830E-474D-B4BF-42A229F2E5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A0CC90-32F8-441A-A227-003C8C237F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E451C3-0FF4-47C4-B829-773ADF60F88C}" type="datetimeFigureOut">
              <a:rPr lang="en-US" smtClean="0"/>
              <a:t>5/5/2021</a:t>
            </a:fld>
            <a:endParaRPr lang="en-US" dirty="0"/>
          </a:p>
        </p:txBody>
      </p:sp>
      <p:sp>
        <p:nvSpPr>
          <p:cNvPr id="5" name="Footer Placeholder 4">
            <a:extLst>
              <a:ext uri="{FF2B5EF4-FFF2-40B4-BE49-F238E27FC236}">
                <a16:creationId xmlns:a16="http://schemas.microsoft.com/office/drawing/2014/main" id="{F17C5899-8207-4A82-A4BC-3D7E358FE0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E741A1D-EC46-48DA-BD93-79920D3B23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954245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PNG"/><Relationship Id="rId5" Type="http://schemas.microsoft.com/office/2007/relationships/hdphoto" Target="../media/hdphoto1.wdp"/><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hristinemichelcarter.com/press/"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christinemichelcarter.com/speakin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730E8-A836-44EE-9E27-F6959B81EFE8}"/>
              </a:ext>
            </a:extLst>
          </p:cNvPr>
          <p:cNvSpPr>
            <a:spLocks noGrp="1"/>
          </p:cNvSpPr>
          <p:nvPr>
            <p:ph type="ctrTitle"/>
          </p:nvPr>
        </p:nvSpPr>
        <p:spPr>
          <a:xfrm>
            <a:off x="2684217" y="3220453"/>
            <a:ext cx="6823564" cy="1373070"/>
          </a:xfrm>
        </p:spPr>
        <p:txBody>
          <a:bodyPr>
            <a:normAutofit/>
          </a:bodyPr>
          <a:lstStyle/>
          <a:p>
            <a:r>
              <a:rPr lang="en-US" sz="4400" b="1" dirty="0">
                <a:solidFill>
                  <a:srgbClr val="06164A"/>
                </a:solidFill>
                <a:latin typeface="+mn-lt"/>
              </a:rPr>
              <a:t>Brand Playbook</a:t>
            </a:r>
          </a:p>
        </p:txBody>
      </p:sp>
      <p:pic>
        <p:nvPicPr>
          <p:cNvPr id="5" name="Picture 4" descr="Text&#10;&#10;Description automatically generated">
            <a:extLst>
              <a:ext uri="{FF2B5EF4-FFF2-40B4-BE49-F238E27FC236}">
                <a16:creationId xmlns:a16="http://schemas.microsoft.com/office/drawing/2014/main" id="{0A58CBB3-DEAC-4EFE-AA70-7F8C0F74362A}"/>
              </a:ext>
            </a:extLst>
          </p:cNvPr>
          <p:cNvPicPr>
            <a:picLocks noChangeAspect="1"/>
          </p:cNvPicPr>
          <p:nvPr/>
        </p:nvPicPr>
        <p:blipFill rotWithShape="1">
          <a:blip r:embed="rId3">
            <a:extLst>
              <a:ext uri="{28A0092B-C50C-407E-A947-70E740481C1C}">
                <a14:useLocalDpi xmlns:a14="http://schemas.microsoft.com/office/drawing/2010/main" val="0"/>
              </a:ext>
            </a:extLst>
          </a:blip>
          <a:srcRect t="15738" b="15628"/>
          <a:stretch/>
        </p:blipFill>
        <p:spPr>
          <a:xfrm>
            <a:off x="3809424" y="306531"/>
            <a:ext cx="4573151" cy="3138731"/>
          </a:xfrm>
          <a:prstGeom prst="rect">
            <a:avLst/>
          </a:prstGeom>
        </p:spPr>
      </p:pic>
      <p:sp>
        <p:nvSpPr>
          <p:cNvPr id="12" name="Rectangle 11">
            <a:extLst>
              <a:ext uri="{FF2B5EF4-FFF2-40B4-BE49-F238E27FC236}">
                <a16:creationId xmlns:a16="http://schemas.microsoft.com/office/drawing/2014/main" id="{FCC9C1CB-96B5-40B2-9AAF-C2656138434B}"/>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27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3085AC"/>
                </a:solidFill>
              </a:rPr>
              <a:t>Tone Of Voice and Personality</a:t>
            </a:r>
          </a:p>
        </p:txBody>
      </p:sp>
      <p:pic>
        <p:nvPicPr>
          <p:cNvPr id="1026" name="Picture 2" descr="https://www.brafton.com/wp-content/uploads/2019/01/dove-voice.png"/>
          <p:cNvPicPr>
            <a:picLocks noChangeAspect="1" noChangeArrowheads="1"/>
          </p:cNvPicPr>
          <p:nvPr/>
        </p:nvPicPr>
        <p:blipFill>
          <a:blip r:embed="rId2"/>
          <a:srcRect/>
          <a:stretch>
            <a:fillRect/>
          </a:stretch>
        </p:blipFill>
        <p:spPr bwMode="auto">
          <a:xfrm>
            <a:off x="155575" y="465040663"/>
            <a:ext cx="14839950" cy="7772400"/>
          </a:xfrm>
          <a:prstGeom prst="rect">
            <a:avLst/>
          </a:prstGeom>
          <a:noFill/>
        </p:spPr>
      </p:pic>
      <p:pic>
        <p:nvPicPr>
          <p:cNvPr id="1028" name="Picture 4" descr="https://www.brafton.com/wp-content/uploads/2019/01/cloudsmartz-voice.png"/>
          <p:cNvPicPr>
            <a:picLocks noChangeAspect="1" noChangeArrowheads="1"/>
          </p:cNvPicPr>
          <p:nvPr/>
        </p:nvPicPr>
        <p:blipFill>
          <a:blip r:embed="rId3"/>
          <a:srcRect/>
          <a:stretch>
            <a:fillRect/>
          </a:stretch>
        </p:blipFill>
        <p:spPr bwMode="auto">
          <a:xfrm>
            <a:off x="155575" y="1531712075"/>
            <a:ext cx="12611100" cy="7772400"/>
          </a:xfrm>
          <a:prstGeom prst="rect">
            <a:avLst/>
          </a:prstGeom>
          <a:noFill/>
        </p:spPr>
      </p:pic>
      <p:pic>
        <p:nvPicPr>
          <p:cNvPr id="18" name="Picture 17">
            <a:extLst>
              <a:ext uri="{FF2B5EF4-FFF2-40B4-BE49-F238E27FC236}">
                <a16:creationId xmlns:a16="http://schemas.microsoft.com/office/drawing/2014/main" id="{BE22BEC9-99FA-4DE5-A0A6-08C16449B975}"/>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Lst>
          </a:blip>
          <a:srcRect l="3246" t="63763" r="50641" b="21349"/>
          <a:stretch/>
        </p:blipFill>
        <p:spPr>
          <a:xfrm>
            <a:off x="495781" y="1690688"/>
            <a:ext cx="6282671" cy="1081003"/>
          </a:xfrm>
          <a:prstGeom prst="rect">
            <a:avLst/>
          </a:prstGeom>
          <a:effectLst>
            <a:outerShdw blurRad="50800" dist="38100" dir="5400000" algn="t" rotWithShape="0">
              <a:prstClr val="black">
                <a:alpha val="40000"/>
              </a:prstClr>
            </a:outerShdw>
          </a:effectLst>
        </p:spPr>
      </p:pic>
      <p:sp>
        <p:nvSpPr>
          <p:cNvPr id="9" name="Content Placeholder 2">
            <a:extLst>
              <a:ext uri="{FF2B5EF4-FFF2-40B4-BE49-F238E27FC236}">
                <a16:creationId xmlns:a16="http://schemas.microsoft.com/office/drawing/2014/main" id="{922DFEA6-99DC-467F-A299-9FA0980A94D3}"/>
              </a:ext>
            </a:extLst>
          </p:cNvPr>
          <p:cNvSpPr txBox="1">
            <a:spLocks/>
          </p:cNvSpPr>
          <p:nvPr/>
        </p:nvSpPr>
        <p:spPr>
          <a:xfrm>
            <a:off x="495781" y="2973950"/>
            <a:ext cx="10733693" cy="2005207"/>
          </a:xfrm>
          <a:prstGeom prst="rect">
            <a:avLst/>
          </a:prstGeom>
        </p:spPr>
        <p:txBody>
          <a:bodyPr vert="horz" lIns="91440" tIns="45720" rIns="91440" bIns="45720" numCol="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US" sz="1050" b="1" dirty="0">
                <a:solidFill>
                  <a:srgbClr val="06164A"/>
                </a:solidFill>
              </a:rPr>
              <a:t>Prophecy</a:t>
            </a:r>
          </a:p>
          <a:p>
            <a:pPr lvl="1"/>
            <a:r>
              <a:rPr lang="en-US" sz="1050" dirty="0">
                <a:solidFill>
                  <a:srgbClr val="06164A"/>
                </a:solidFill>
              </a:rPr>
              <a:t>Smart, optimistic and looking for the most out of life </a:t>
            </a:r>
          </a:p>
          <a:p>
            <a:pPr lvl="1"/>
            <a:r>
              <a:rPr lang="en-US" sz="1050" dirty="0">
                <a:solidFill>
                  <a:srgbClr val="06164A"/>
                </a:solidFill>
              </a:rPr>
              <a:t>Problem solves creatively, unafraid   to change perspectives and break routine</a:t>
            </a:r>
          </a:p>
          <a:p>
            <a:pPr lvl="1"/>
            <a:r>
              <a:rPr lang="en-US" sz="1050" dirty="0">
                <a:solidFill>
                  <a:srgbClr val="06164A"/>
                </a:solidFill>
              </a:rPr>
              <a:t>Innovates freely, willing to   experiment with new ideas</a:t>
            </a:r>
          </a:p>
          <a:p>
            <a:pPr lvl="1"/>
            <a:r>
              <a:rPr lang="en-US" sz="1050" dirty="0">
                <a:solidFill>
                  <a:srgbClr val="06164A"/>
                </a:solidFill>
              </a:rPr>
              <a:t>Evaluates trends, data and companies to offer only the best recommendations</a:t>
            </a:r>
          </a:p>
          <a:p>
            <a:pPr lvl="1"/>
            <a:r>
              <a:rPr lang="en-US" sz="1050" dirty="0">
                <a:solidFill>
                  <a:srgbClr val="06164A"/>
                </a:solidFill>
              </a:rPr>
              <a:t>Trustworthy and principled</a:t>
            </a:r>
          </a:p>
          <a:p>
            <a:pPr marL="0" indent="0">
              <a:buNone/>
            </a:pPr>
            <a:endParaRPr lang="en-US" sz="1050" b="1" dirty="0">
              <a:solidFill>
                <a:srgbClr val="06164A"/>
              </a:solidFill>
            </a:endParaRPr>
          </a:p>
          <a:p>
            <a:pPr marL="0" indent="0">
              <a:buNone/>
            </a:pPr>
            <a:r>
              <a:rPr lang="en-US" sz="1050" b="1" dirty="0">
                <a:solidFill>
                  <a:srgbClr val="06164A"/>
                </a:solidFill>
              </a:rPr>
              <a:t>Balance</a:t>
            </a:r>
          </a:p>
          <a:p>
            <a:pPr lvl="1"/>
            <a:r>
              <a:rPr lang="en-US" sz="1050" dirty="0">
                <a:solidFill>
                  <a:srgbClr val="06164A"/>
                </a:solidFill>
              </a:rPr>
              <a:t>Empowering, uplifting, and encouraging</a:t>
            </a:r>
          </a:p>
          <a:p>
            <a:pPr lvl="1"/>
            <a:r>
              <a:rPr lang="en-US" sz="1050" dirty="0">
                <a:solidFill>
                  <a:srgbClr val="06164A"/>
                </a:solidFill>
              </a:rPr>
              <a:t>Promotes wellbeing to improve the lives of children</a:t>
            </a:r>
          </a:p>
          <a:p>
            <a:pPr lvl="1"/>
            <a:r>
              <a:rPr lang="en-US" sz="1050" dirty="0">
                <a:solidFill>
                  <a:srgbClr val="06164A"/>
                </a:solidFill>
              </a:rPr>
              <a:t>Approachable; encourages two-way communication that demonstrates personality</a:t>
            </a:r>
          </a:p>
          <a:p>
            <a:pPr lvl="1"/>
            <a:r>
              <a:rPr lang="en-US" sz="1050" dirty="0">
                <a:solidFill>
                  <a:srgbClr val="06164A"/>
                </a:solidFill>
              </a:rPr>
              <a:t>Aware of the depression, anxiety and mental health challenges of today’s working mother</a:t>
            </a:r>
          </a:p>
          <a:p>
            <a:pPr lvl="1"/>
            <a:r>
              <a:rPr lang="en-US" sz="1050" dirty="0">
                <a:solidFill>
                  <a:srgbClr val="06164A"/>
                </a:solidFill>
              </a:rPr>
              <a:t>Conversationally concise without being flowery or complex</a:t>
            </a:r>
          </a:p>
          <a:p>
            <a:pPr marL="0" indent="0">
              <a:buNone/>
            </a:pPr>
            <a:r>
              <a:rPr lang="en-US" sz="1050" b="1" dirty="0">
                <a:solidFill>
                  <a:srgbClr val="06164A"/>
                </a:solidFill>
              </a:rPr>
              <a:t>Empathy</a:t>
            </a:r>
          </a:p>
          <a:p>
            <a:pPr lvl="1"/>
            <a:r>
              <a:rPr lang="en-US" sz="1050" dirty="0">
                <a:solidFill>
                  <a:srgbClr val="06164A"/>
                </a:solidFill>
              </a:rPr>
              <a:t>Not shy or afraid to be bold and go big</a:t>
            </a:r>
          </a:p>
          <a:p>
            <a:pPr lvl="1"/>
            <a:r>
              <a:rPr lang="en-US" sz="1050" dirty="0">
                <a:solidFill>
                  <a:srgbClr val="06164A"/>
                </a:solidFill>
              </a:rPr>
              <a:t>Respectful of the many ways working mothers choose to run their homes</a:t>
            </a:r>
          </a:p>
          <a:p>
            <a:pPr lvl="1"/>
            <a:r>
              <a:rPr lang="en-US" sz="1050" dirty="0">
                <a:solidFill>
                  <a:srgbClr val="06164A"/>
                </a:solidFill>
              </a:rPr>
              <a:t>Understanding and vocal about disproportionately affected, marginalized groups</a:t>
            </a:r>
          </a:p>
          <a:p>
            <a:pPr lvl="1"/>
            <a:r>
              <a:rPr lang="en-US" sz="1050" dirty="0">
                <a:solidFill>
                  <a:srgbClr val="06164A"/>
                </a:solidFill>
              </a:rPr>
              <a:t>Inclusive, not intimidating or judgmental</a:t>
            </a:r>
          </a:p>
          <a:p>
            <a:pPr lvl="1"/>
            <a:r>
              <a:rPr lang="en-US" sz="1050" dirty="0">
                <a:solidFill>
                  <a:srgbClr val="06164A"/>
                </a:solidFill>
              </a:rPr>
              <a:t>Easily improves and creates connections through available resources</a:t>
            </a:r>
          </a:p>
        </p:txBody>
      </p:sp>
      <p:sp>
        <p:nvSpPr>
          <p:cNvPr id="3" name="Rectangle 2">
            <a:extLst>
              <a:ext uri="{FF2B5EF4-FFF2-40B4-BE49-F238E27FC236}">
                <a16:creationId xmlns:a16="http://schemas.microsoft.com/office/drawing/2014/main" id="{87A80C7D-2DF9-435B-BE3C-F3902FA653F1}"/>
              </a:ext>
            </a:extLst>
          </p:cNvPr>
          <p:cNvSpPr/>
          <p:nvPr/>
        </p:nvSpPr>
        <p:spPr>
          <a:xfrm>
            <a:off x="5532329" y="2293664"/>
            <a:ext cx="620202" cy="198782"/>
          </a:xfrm>
          <a:prstGeom prst="rect">
            <a:avLst/>
          </a:prstGeom>
          <a:solidFill>
            <a:srgbClr val="007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DFC9B6E-4866-458F-9BBF-C7416F866A4C}"/>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Text&#10;&#10;Description automatically generated">
            <a:extLst>
              <a:ext uri="{FF2B5EF4-FFF2-40B4-BE49-F238E27FC236}">
                <a16:creationId xmlns:a16="http://schemas.microsoft.com/office/drawing/2014/main" id="{81A9DA29-FE47-4FC6-B5A0-89238021DD3A}"/>
              </a:ext>
            </a:extLst>
          </p:cNvPr>
          <p:cNvPicPr>
            <a:picLocks noChangeAspect="1"/>
          </p:cNvPicPr>
          <p:nvPr/>
        </p:nvPicPr>
        <p:blipFill rotWithShape="1">
          <a:blip r:embed="rId6">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
        <p:nvSpPr>
          <p:cNvPr id="4" name="TextBox 3">
            <a:extLst>
              <a:ext uri="{FF2B5EF4-FFF2-40B4-BE49-F238E27FC236}">
                <a16:creationId xmlns:a16="http://schemas.microsoft.com/office/drawing/2014/main" id="{87D58DA2-6048-4209-9748-B69D955E2D36}"/>
              </a:ext>
            </a:extLst>
          </p:cNvPr>
          <p:cNvSpPr txBox="1"/>
          <p:nvPr/>
        </p:nvSpPr>
        <p:spPr>
          <a:xfrm>
            <a:off x="7020774" y="1746724"/>
            <a:ext cx="4333026" cy="830997"/>
          </a:xfrm>
          <a:prstGeom prst="rect">
            <a:avLst/>
          </a:prstGeom>
          <a:noFill/>
        </p:spPr>
        <p:txBody>
          <a:bodyPr wrap="square" rtlCol="0">
            <a:spAutoFit/>
          </a:bodyPr>
          <a:lstStyle/>
          <a:p>
            <a:r>
              <a:rPr lang="en-US" sz="1600" dirty="0"/>
              <a:t>Inspirational/motivational, connector, curator, savvy + edgy, fun, engaging, aggregator, elevating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E58A9-EADF-40AC-8396-E3CA822ECC0D}"/>
              </a:ext>
            </a:extLst>
          </p:cNvPr>
          <p:cNvSpPr>
            <a:spLocks noGrp="1"/>
          </p:cNvSpPr>
          <p:nvPr>
            <p:ph type="title"/>
          </p:nvPr>
        </p:nvSpPr>
        <p:spPr/>
        <p:txBody>
          <a:bodyPr/>
          <a:lstStyle/>
          <a:p>
            <a:r>
              <a:rPr lang="en-US" b="1" dirty="0">
                <a:solidFill>
                  <a:srgbClr val="3085AC"/>
                </a:solidFill>
              </a:rPr>
              <a:t>Design Guide</a:t>
            </a:r>
          </a:p>
        </p:txBody>
      </p:sp>
      <p:sp>
        <p:nvSpPr>
          <p:cNvPr id="6" name="Rectangle 5">
            <a:extLst>
              <a:ext uri="{FF2B5EF4-FFF2-40B4-BE49-F238E27FC236}">
                <a16:creationId xmlns:a16="http://schemas.microsoft.com/office/drawing/2014/main" id="{487285DC-0936-459E-8C28-1BF7E851F8D8}"/>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ext&#10;&#10;Description automatically generated">
            <a:extLst>
              <a:ext uri="{FF2B5EF4-FFF2-40B4-BE49-F238E27FC236}">
                <a16:creationId xmlns:a16="http://schemas.microsoft.com/office/drawing/2014/main" id="{8635850A-6B58-4855-917E-AA023C25D58C}"/>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
        <p:nvSpPr>
          <p:cNvPr id="8" name="TextBox 7">
            <a:extLst>
              <a:ext uri="{FF2B5EF4-FFF2-40B4-BE49-F238E27FC236}">
                <a16:creationId xmlns:a16="http://schemas.microsoft.com/office/drawing/2014/main" id="{68336EFE-D00C-467D-ACD4-3020D78DB2A9}"/>
              </a:ext>
            </a:extLst>
          </p:cNvPr>
          <p:cNvSpPr txBox="1">
            <a:spLocks/>
          </p:cNvSpPr>
          <p:nvPr/>
        </p:nvSpPr>
        <p:spPr>
          <a:xfrm>
            <a:off x="853325" y="1582160"/>
            <a:ext cx="9613861" cy="923330"/>
          </a:xfrm>
          <a:prstGeom prst="rect">
            <a:avLst/>
          </a:prstGeom>
          <a:noFill/>
        </p:spPr>
        <p:txBody>
          <a:bodyPr wrap="square" rtlCol="0">
            <a:spAutoFit/>
          </a:bodyPr>
          <a:lstStyle/>
          <a:p>
            <a:r>
              <a:rPr lang="en-US" b="1" dirty="0">
                <a:solidFill>
                  <a:srgbClr val="06164A"/>
                </a:solidFill>
                <a:uFillTx/>
              </a:rPr>
              <a:t>Typeface: </a:t>
            </a:r>
            <a:r>
              <a:rPr lang="en-US" dirty="0">
                <a:solidFill>
                  <a:srgbClr val="06164A"/>
                </a:solidFill>
                <a:uFillTx/>
              </a:rPr>
              <a:t>Century Gothic for text. Tiara Black Demo for headlines.</a:t>
            </a:r>
            <a:endParaRPr lang="en-US" dirty="0">
              <a:solidFill>
                <a:srgbClr val="06164A"/>
              </a:solidFill>
            </a:endParaRPr>
          </a:p>
          <a:p>
            <a:r>
              <a:rPr lang="en-US" b="1" dirty="0">
                <a:solidFill>
                  <a:srgbClr val="06164A"/>
                </a:solidFill>
              </a:rPr>
              <a:t>Canva: </a:t>
            </a:r>
            <a:r>
              <a:rPr lang="en-US" dirty="0">
                <a:solidFill>
                  <a:srgbClr val="06164A"/>
                </a:solidFill>
              </a:rPr>
              <a:t>Poppins Light or Poppins Medium. Oregano for handwriting.</a:t>
            </a:r>
          </a:p>
          <a:p>
            <a:endParaRPr lang="en-US" dirty="0">
              <a:solidFill>
                <a:srgbClr val="06164A"/>
              </a:solidFill>
              <a:uFillTx/>
            </a:endParaRPr>
          </a:p>
        </p:txBody>
      </p:sp>
      <p:pic>
        <p:nvPicPr>
          <p:cNvPr id="10" name="Picture 9" descr="Logo&#10;&#10;Description automatically generated">
            <a:extLst>
              <a:ext uri="{FF2B5EF4-FFF2-40B4-BE49-F238E27FC236}">
                <a16:creationId xmlns:a16="http://schemas.microsoft.com/office/drawing/2014/main" id="{48F91747-D158-4C3B-89DA-4A3DA33FF9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4331" y="2288105"/>
            <a:ext cx="2416162" cy="2416162"/>
          </a:xfrm>
          <a:prstGeom prst="rect">
            <a:avLst/>
          </a:prstGeom>
        </p:spPr>
      </p:pic>
      <p:pic>
        <p:nvPicPr>
          <p:cNvPr id="12" name="Picture 11" descr="Text&#10;&#10;Description automatically generated">
            <a:extLst>
              <a:ext uri="{FF2B5EF4-FFF2-40B4-BE49-F238E27FC236}">
                <a16:creationId xmlns:a16="http://schemas.microsoft.com/office/drawing/2014/main" id="{B71CD506-0D91-49E2-A6DB-20E71F524A01}"/>
              </a:ext>
            </a:extLst>
          </p:cNvPr>
          <p:cNvPicPr>
            <a:picLocks noChangeAspect="1"/>
          </p:cNvPicPr>
          <p:nvPr/>
        </p:nvPicPr>
        <p:blipFill rotWithShape="1">
          <a:blip r:embed="rId2">
            <a:extLst>
              <a:ext uri="{28A0092B-C50C-407E-A947-70E740481C1C}">
                <a14:useLocalDpi xmlns:a14="http://schemas.microsoft.com/office/drawing/2010/main" val="0"/>
              </a:ext>
            </a:extLst>
          </a:blip>
          <a:srcRect t="9727" b="11283"/>
          <a:stretch/>
        </p:blipFill>
        <p:spPr>
          <a:xfrm>
            <a:off x="629801" y="2288105"/>
            <a:ext cx="3297561" cy="2604737"/>
          </a:xfrm>
          <a:prstGeom prst="rect">
            <a:avLst/>
          </a:prstGeom>
        </p:spPr>
      </p:pic>
      <p:pic>
        <p:nvPicPr>
          <p:cNvPr id="14" name="Picture 13" descr="A picture containing company name&#10;&#10;Description automatically generated">
            <a:extLst>
              <a:ext uri="{FF2B5EF4-FFF2-40B4-BE49-F238E27FC236}">
                <a16:creationId xmlns:a16="http://schemas.microsoft.com/office/drawing/2014/main" id="{DC47E0C4-9D23-4F93-BB4F-6EA24B8EF2B0}"/>
              </a:ext>
            </a:extLst>
          </p:cNvPr>
          <p:cNvPicPr>
            <a:picLocks noChangeAspect="1"/>
          </p:cNvPicPr>
          <p:nvPr/>
        </p:nvPicPr>
        <p:blipFill rotWithShape="1">
          <a:blip r:embed="rId4">
            <a:extLst>
              <a:ext uri="{28A0092B-C50C-407E-A947-70E740481C1C}">
                <a14:useLocalDpi xmlns:a14="http://schemas.microsoft.com/office/drawing/2010/main" val="0"/>
              </a:ext>
            </a:extLst>
          </a:blip>
          <a:srcRect t="25873" b="31083"/>
          <a:stretch/>
        </p:blipFill>
        <p:spPr>
          <a:xfrm>
            <a:off x="4227687" y="2783251"/>
            <a:ext cx="3729000" cy="1605117"/>
          </a:xfrm>
          <a:prstGeom prst="rect">
            <a:avLst/>
          </a:prstGeom>
        </p:spPr>
      </p:pic>
    </p:spTree>
    <p:extLst>
      <p:ext uri="{BB962C8B-B14F-4D97-AF65-F5344CB8AC3E}">
        <p14:creationId xmlns:p14="http://schemas.microsoft.com/office/powerpoint/2010/main" val="314017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3085AC"/>
                </a:solidFill>
              </a:rPr>
              <a:t>Brand Colors</a:t>
            </a:r>
          </a:p>
        </p:txBody>
      </p:sp>
      <p:sp>
        <p:nvSpPr>
          <p:cNvPr id="33" name="Rectangle 32">
            <a:extLst>
              <a:ext uri="{FF2B5EF4-FFF2-40B4-BE49-F238E27FC236}">
                <a16:creationId xmlns:a16="http://schemas.microsoft.com/office/drawing/2014/main" id="{7DEEE90F-5859-4533-BBAC-7E1BFB161F95}"/>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descr="Text&#10;&#10;Description automatically generated">
            <a:extLst>
              <a:ext uri="{FF2B5EF4-FFF2-40B4-BE49-F238E27FC236}">
                <a16:creationId xmlns:a16="http://schemas.microsoft.com/office/drawing/2014/main" id="{C1A84F47-433D-44DB-A1F3-E8A874B2A829}"/>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
        <p:nvSpPr>
          <p:cNvPr id="38" name="Oval 37">
            <a:extLst>
              <a:ext uri="{FF2B5EF4-FFF2-40B4-BE49-F238E27FC236}">
                <a16:creationId xmlns:a16="http://schemas.microsoft.com/office/drawing/2014/main" id="{621C6F65-F417-4732-A23C-C5CCA9844511}"/>
              </a:ext>
            </a:extLst>
          </p:cNvPr>
          <p:cNvSpPr/>
          <p:nvPr/>
        </p:nvSpPr>
        <p:spPr>
          <a:xfrm>
            <a:off x="2253289" y="2192774"/>
            <a:ext cx="1798254" cy="1812200"/>
          </a:xfrm>
          <a:prstGeom prst="ellipse">
            <a:avLst/>
          </a:prstGeom>
          <a:solidFill>
            <a:srgbClr val="3085A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22D7C86F-2ADA-42B8-948B-DE40B9C67869}"/>
              </a:ext>
            </a:extLst>
          </p:cNvPr>
          <p:cNvSpPr/>
          <p:nvPr/>
        </p:nvSpPr>
        <p:spPr>
          <a:xfrm>
            <a:off x="340864" y="2192774"/>
            <a:ext cx="1798254" cy="1812200"/>
          </a:xfrm>
          <a:prstGeom prst="ellipse">
            <a:avLst/>
          </a:prstGeom>
          <a:solidFill>
            <a:srgbClr val="0616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B40F32E7-0E7A-4528-A6DB-6DB28AB245EB}"/>
              </a:ext>
            </a:extLst>
          </p:cNvPr>
          <p:cNvSpPr/>
          <p:nvPr/>
        </p:nvSpPr>
        <p:spPr>
          <a:xfrm>
            <a:off x="4165714" y="2192774"/>
            <a:ext cx="1798254" cy="1812200"/>
          </a:xfrm>
          <a:prstGeom prst="ellipse">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A8236466-9595-4809-A150-D6F6B166248D}"/>
              </a:ext>
            </a:extLst>
          </p:cNvPr>
          <p:cNvSpPr/>
          <p:nvPr/>
        </p:nvSpPr>
        <p:spPr>
          <a:xfrm>
            <a:off x="8022212" y="2192774"/>
            <a:ext cx="1798254" cy="1812200"/>
          </a:xfrm>
          <a:prstGeom prst="ellipse">
            <a:avLst/>
          </a:prstGeom>
          <a:solidFill>
            <a:srgbClr val="F5F7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6CB6A85A-648A-4117-AC37-CBEEB7F21CE8}"/>
              </a:ext>
            </a:extLst>
          </p:cNvPr>
          <p:cNvSpPr/>
          <p:nvPr/>
        </p:nvSpPr>
        <p:spPr>
          <a:xfrm>
            <a:off x="9934637" y="2192774"/>
            <a:ext cx="1798254" cy="1812200"/>
          </a:xfrm>
          <a:prstGeom prst="ellipse">
            <a:avLst/>
          </a:prstGeom>
          <a:solidFill>
            <a:srgbClr val="43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E045EE6-4BCB-4CD1-B7E9-CFE154B34E66}"/>
              </a:ext>
            </a:extLst>
          </p:cNvPr>
          <p:cNvSpPr txBox="1">
            <a:spLocks/>
          </p:cNvSpPr>
          <p:nvPr/>
        </p:nvSpPr>
        <p:spPr>
          <a:xfrm>
            <a:off x="564567" y="4025184"/>
            <a:ext cx="1328401" cy="923330"/>
          </a:xfrm>
          <a:prstGeom prst="rect">
            <a:avLst/>
          </a:prstGeom>
          <a:noFill/>
        </p:spPr>
        <p:txBody>
          <a:bodyPr wrap="square" rtlCol="0">
            <a:spAutoFit/>
          </a:bodyPr>
          <a:lstStyle/>
          <a:p>
            <a:r>
              <a:rPr lang="en-US" dirty="0">
                <a:solidFill>
                  <a:srgbClr val="06164A"/>
                </a:solidFill>
                <a:uFillTx/>
              </a:rPr>
              <a:t>R: 6</a:t>
            </a:r>
            <a:endParaRPr lang="en-US" dirty="0">
              <a:solidFill>
                <a:srgbClr val="06164A"/>
              </a:solidFill>
            </a:endParaRPr>
          </a:p>
          <a:p>
            <a:r>
              <a:rPr lang="en-US" dirty="0">
                <a:solidFill>
                  <a:srgbClr val="06164A"/>
                </a:solidFill>
                <a:uFillTx/>
              </a:rPr>
              <a:t>G: 22</a:t>
            </a:r>
          </a:p>
          <a:p>
            <a:r>
              <a:rPr lang="en-US" dirty="0">
                <a:solidFill>
                  <a:srgbClr val="06164A"/>
                </a:solidFill>
              </a:rPr>
              <a:t>B: 74</a:t>
            </a:r>
            <a:endParaRPr lang="en-US" dirty="0">
              <a:solidFill>
                <a:srgbClr val="06164A"/>
              </a:solidFill>
              <a:uFillTx/>
            </a:endParaRPr>
          </a:p>
        </p:txBody>
      </p:sp>
      <p:sp>
        <p:nvSpPr>
          <p:cNvPr id="45" name="TextBox 44">
            <a:extLst>
              <a:ext uri="{FF2B5EF4-FFF2-40B4-BE49-F238E27FC236}">
                <a16:creationId xmlns:a16="http://schemas.microsoft.com/office/drawing/2014/main" id="{8F59C0D4-D023-4D04-8E52-0D5C956CA3FA}"/>
              </a:ext>
            </a:extLst>
          </p:cNvPr>
          <p:cNvSpPr txBox="1">
            <a:spLocks/>
          </p:cNvSpPr>
          <p:nvPr/>
        </p:nvSpPr>
        <p:spPr>
          <a:xfrm>
            <a:off x="2488215" y="4025184"/>
            <a:ext cx="1328401" cy="923330"/>
          </a:xfrm>
          <a:prstGeom prst="rect">
            <a:avLst/>
          </a:prstGeom>
          <a:noFill/>
        </p:spPr>
        <p:txBody>
          <a:bodyPr wrap="square" rtlCol="0">
            <a:spAutoFit/>
          </a:bodyPr>
          <a:lstStyle/>
          <a:p>
            <a:r>
              <a:rPr lang="en-US" dirty="0">
                <a:solidFill>
                  <a:srgbClr val="06164A"/>
                </a:solidFill>
                <a:uFillTx/>
              </a:rPr>
              <a:t>R: 48</a:t>
            </a:r>
            <a:endParaRPr lang="en-US" dirty="0">
              <a:solidFill>
                <a:srgbClr val="06164A"/>
              </a:solidFill>
            </a:endParaRPr>
          </a:p>
          <a:p>
            <a:r>
              <a:rPr lang="en-US" dirty="0">
                <a:solidFill>
                  <a:srgbClr val="06164A"/>
                </a:solidFill>
                <a:uFillTx/>
              </a:rPr>
              <a:t>G: 133</a:t>
            </a:r>
          </a:p>
          <a:p>
            <a:r>
              <a:rPr lang="en-US" dirty="0">
                <a:solidFill>
                  <a:srgbClr val="06164A"/>
                </a:solidFill>
              </a:rPr>
              <a:t>B: 172</a:t>
            </a:r>
            <a:endParaRPr lang="en-US" dirty="0">
              <a:solidFill>
                <a:srgbClr val="06164A"/>
              </a:solidFill>
              <a:uFillTx/>
            </a:endParaRPr>
          </a:p>
        </p:txBody>
      </p:sp>
      <p:sp>
        <p:nvSpPr>
          <p:cNvPr id="46" name="TextBox 45">
            <a:extLst>
              <a:ext uri="{FF2B5EF4-FFF2-40B4-BE49-F238E27FC236}">
                <a16:creationId xmlns:a16="http://schemas.microsoft.com/office/drawing/2014/main" id="{3FCE8A08-804D-4880-82B3-1B9E069208B3}"/>
              </a:ext>
            </a:extLst>
          </p:cNvPr>
          <p:cNvSpPr txBox="1">
            <a:spLocks/>
          </p:cNvSpPr>
          <p:nvPr/>
        </p:nvSpPr>
        <p:spPr>
          <a:xfrm>
            <a:off x="4283177" y="4025184"/>
            <a:ext cx="1328401" cy="923330"/>
          </a:xfrm>
          <a:prstGeom prst="rect">
            <a:avLst/>
          </a:prstGeom>
          <a:noFill/>
        </p:spPr>
        <p:txBody>
          <a:bodyPr wrap="square" rtlCol="0">
            <a:spAutoFit/>
          </a:bodyPr>
          <a:lstStyle/>
          <a:p>
            <a:r>
              <a:rPr lang="en-US" dirty="0">
                <a:solidFill>
                  <a:srgbClr val="06164A"/>
                </a:solidFill>
                <a:uFillTx/>
              </a:rPr>
              <a:t>R: 222</a:t>
            </a:r>
            <a:endParaRPr lang="en-US" dirty="0">
              <a:solidFill>
                <a:srgbClr val="06164A"/>
              </a:solidFill>
            </a:endParaRPr>
          </a:p>
          <a:p>
            <a:r>
              <a:rPr lang="en-US" dirty="0">
                <a:solidFill>
                  <a:srgbClr val="06164A"/>
                </a:solidFill>
                <a:uFillTx/>
              </a:rPr>
              <a:t>G: 169</a:t>
            </a:r>
          </a:p>
          <a:p>
            <a:r>
              <a:rPr lang="en-US" dirty="0">
                <a:solidFill>
                  <a:srgbClr val="06164A"/>
                </a:solidFill>
              </a:rPr>
              <a:t>B: 41</a:t>
            </a:r>
            <a:endParaRPr lang="en-US" dirty="0">
              <a:solidFill>
                <a:srgbClr val="06164A"/>
              </a:solidFill>
              <a:uFillTx/>
            </a:endParaRPr>
          </a:p>
        </p:txBody>
      </p:sp>
      <p:sp>
        <p:nvSpPr>
          <p:cNvPr id="47" name="TextBox 46">
            <a:extLst>
              <a:ext uri="{FF2B5EF4-FFF2-40B4-BE49-F238E27FC236}">
                <a16:creationId xmlns:a16="http://schemas.microsoft.com/office/drawing/2014/main" id="{DC53B7C6-F694-41D3-9796-D374959FFAD8}"/>
              </a:ext>
            </a:extLst>
          </p:cNvPr>
          <p:cNvSpPr txBox="1">
            <a:spLocks/>
          </p:cNvSpPr>
          <p:nvPr/>
        </p:nvSpPr>
        <p:spPr>
          <a:xfrm>
            <a:off x="8252171" y="4025184"/>
            <a:ext cx="1328401" cy="923330"/>
          </a:xfrm>
          <a:prstGeom prst="rect">
            <a:avLst/>
          </a:prstGeom>
          <a:noFill/>
        </p:spPr>
        <p:txBody>
          <a:bodyPr wrap="square" rtlCol="0">
            <a:spAutoFit/>
          </a:bodyPr>
          <a:lstStyle/>
          <a:p>
            <a:r>
              <a:rPr lang="en-US" dirty="0">
                <a:solidFill>
                  <a:srgbClr val="06164A"/>
                </a:solidFill>
                <a:uFillTx/>
              </a:rPr>
              <a:t>R: 245</a:t>
            </a:r>
            <a:endParaRPr lang="en-US" dirty="0">
              <a:solidFill>
                <a:srgbClr val="06164A"/>
              </a:solidFill>
            </a:endParaRPr>
          </a:p>
          <a:p>
            <a:r>
              <a:rPr lang="en-US" dirty="0">
                <a:solidFill>
                  <a:srgbClr val="06164A"/>
                </a:solidFill>
                <a:uFillTx/>
              </a:rPr>
              <a:t>G: 247</a:t>
            </a:r>
          </a:p>
          <a:p>
            <a:r>
              <a:rPr lang="en-US" dirty="0">
                <a:solidFill>
                  <a:srgbClr val="06164A"/>
                </a:solidFill>
              </a:rPr>
              <a:t>B: 246</a:t>
            </a:r>
            <a:endParaRPr lang="en-US" dirty="0">
              <a:solidFill>
                <a:srgbClr val="06164A"/>
              </a:solidFill>
              <a:uFillTx/>
            </a:endParaRPr>
          </a:p>
        </p:txBody>
      </p:sp>
      <p:sp>
        <p:nvSpPr>
          <p:cNvPr id="48" name="TextBox 47">
            <a:extLst>
              <a:ext uri="{FF2B5EF4-FFF2-40B4-BE49-F238E27FC236}">
                <a16:creationId xmlns:a16="http://schemas.microsoft.com/office/drawing/2014/main" id="{FD3DD569-B525-4074-84B4-D91B83FB3AC6}"/>
              </a:ext>
            </a:extLst>
          </p:cNvPr>
          <p:cNvSpPr txBox="1">
            <a:spLocks/>
          </p:cNvSpPr>
          <p:nvPr/>
        </p:nvSpPr>
        <p:spPr>
          <a:xfrm>
            <a:off x="10175819" y="4025184"/>
            <a:ext cx="1328401" cy="923330"/>
          </a:xfrm>
          <a:prstGeom prst="rect">
            <a:avLst/>
          </a:prstGeom>
          <a:noFill/>
        </p:spPr>
        <p:txBody>
          <a:bodyPr wrap="square" rtlCol="0">
            <a:spAutoFit/>
          </a:bodyPr>
          <a:lstStyle/>
          <a:p>
            <a:r>
              <a:rPr lang="en-US" dirty="0">
                <a:solidFill>
                  <a:srgbClr val="06164A"/>
                </a:solidFill>
                <a:uFillTx/>
              </a:rPr>
              <a:t>R: 67</a:t>
            </a:r>
            <a:endParaRPr lang="en-US" dirty="0">
              <a:solidFill>
                <a:srgbClr val="06164A"/>
              </a:solidFill>
            </a:endParaRPr>
          </a:p>
          <a:p>
            <a:r>
              <a:rPr lang="en-US" dirty="0">
                <a:solidFill>
                  <a:srgbClr val="06164A"/>
                </a:solidFill>
                <a:uFillTx/>
              </a:rPr>
              <a:t>G: 67</a:t>
            </a:r>
          </a:p>
          <a:p>
            <a:r>
              <a:rPr lang="en-US" dirty="0">
                <a:solidFill>
                  <a:srgbClr val="06164A"/>
                </a:solidFill>
              </a:rPr>
              <a:t>B: 67</a:t>
            </a:r>
            <a:endParaRPr lang="en-US" dirty="0">
              <a:solidFill>
                <a:srgbClr val="06164A"/>
              </a:solidFill>
              <a:uFillTx/>
            </a:endParaRPr>
          </a:p>
        </p:txBody>
      </p:sp>
      <p:sp>
        <p:nvSpPr>
          <p:cNvPr id="16" name="Oval 15">
            <a:extLst>
              <a:ext uri="{FF2B5EF4-FFF2-40B4-BE49-F238E27FC236}">
                <a16:creationId xmlns:a16="http://schemas.microsoft.com/office/drawing/2014/main" id="{BB882252-CC8F-4A37-8CF9-B58BB3C69FB0}"/>
              </a:ext>
            </a:extLst>
          </p:cNvPr>
          <p:cNvSpPr/>
          <p:nvPr/>
        </p:nvSpPr>
        <p:spPr>
          <a:xfrm>
            <a:off x="6109787" y="2166134"/>
            <a:ext cx="1798254" cy="1812200"/>
          </a:xfrm>
          <a:prstGeom prst="ellipse">
            <a:avLst/>
          </a:prstGeom>
          <a:solidFill>
            <a:srgbClr val="EED4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7C1734A5-C02D-4CCD-9CE2-A75CABAA1117}"/>
              </a:ext>
            </a:extLst>
          </p:cNvPr>
          <p:cNvSpPr txBox="1">
            <a:spLocks/>
          </p:cNvSpPr>
          <p:nvPr/>
        </p:nvSpPr>
        <p:spPr>
          <a:xfrm>
            <a:off x="6339746" y="3998544"/>
            <a:ext cx="1328401" cy="923330"/>
          </a:xfrm>
          <a:prstGeom prst="rect">
            <a:avLst/>
          </a:prstGeom>
          <a:noFill/>
        </p:spPr>
        <p:txBody>
          <a:bodyPr wrap="square" rtlCol="0">
            <a:spAutoFit/>
          </a:bodyPr>
          <a:lstStyle/>
          <a:p>
            <a:r>
              <a:rPr lang="en-US" dirty="0">
                <a:solidFill>
                  <a:srgbClr val="06164A"/>
                </a:solidFill>
                <a:uFillTx/>
              </a:rPr>
              <a:t>R: 238</a:t>
            </a:r>
            <a:endParaRPr lang="en-US" dirty="0">
              <a:solidFill>
                <a:srgbClr val="06164A"/>
              </a:solidFill>
            </a:endParaRPr>
          </a:p>
          <a:p>
            <a:r>
              <a:rPr lang="en-US" dirty="0">
                <a:solidFill>
                  <a:srgbClr val="06164A"/>
                </a:solidFill>
                <a:uFillTx/>
              </a:rPr>
              <a:t>G: 212</a:t>
            </a:r>
          </a:p>
          <a:p>
            <a:r>
              <a:rPr lang="en-US" dirty="0">
                <a:solidFill>
                  <a:srgbClr val="06164A"/>
                </a:solidFill>
              </a:rPr>
              <a:t>B: 146</a:t>
            </a:r>
            <a:endParaRPr lang="en-US" dirty="0">
              <a:solidFill>
                <a:srgbClr val="06164A"/>
              </a:solidFill>
              <a:uFillTx/>
            </a:endParaRPr>
          </a:p>
        </p:txBody>
      </p:sp>
      <p:pic>
        <p:nvPicPr>
          <p:cNvPr id="41" name="Picture 40">
            <a:extLst>
              <a:ext uri="{FF2B5EF4-FFF2-40B4-BE49-F238E27FC236}">
                <a16:creationId xmlns:a16="http://schemas.microsoft.com/office/drawing/2014/main" id="{4B680696-F43C-413E-B367-C5AE95B3CE80}"/>
              </a:ext>
            </a:extLst>
          </p:cNvPr>
          <p:cNvPicPr>
            <a:picLocks noChangeAspect="1"/>
          </p:cNvPicPr>
          <p:nvPr/>
        </p:nvPicPr>
        <p:blipFill rotWithShape="1">
          <a:blip r:embed="rId3">
            <a:extLst>
              <a:ext uri="{28A0092B-C50C-407E-A947-70E740481C1C}">
                <a14:useLocalDpi xmlns:a14="http://schemas.microsoft.com/office/drawing/2010/main" val="0"/>
              </a:ext>
            </a:extLst>
          </a:blip>
          <a:srcRect r="22346"/>
          <a:stretch/>
        </p:blipFill>
        <p:spPr>
          <a:xfrm>
            <a:off x="5106103" y="1189173"/>
            <a:ext cx="1829902" cy="1812200"/>
          </a:xfrm>
          <a:prstGeom prst="ellipse">
            <a:avLst/>
          </a:prstGeom>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3085AC"/>
                </a:solidFill>
              </a:rPr>
              <a:t>Content Marketing Images</a:t>
            </a:r>
          </a:p>
        </p:txBody>
      </p:sp>
      <p:sp>
        <p:nvSpPr>
          <p:cNvPr id="5" name="Content Placeholder 4">
            <a:extLst>
              <a:ext uri="{FF2B5EF4-FFF2-40B4-BE49-F238E27FC236}">
                <a16:creationId xmlns:a16="http://schemas.microsoft.com/office/drawing/2014/main" id="{69559BF9-4F17-4E8A-9C65-78E31F51EE91}"/>
              </a:ext>
            </a:extLst>
          </p:cNvPr>
          <p:cNvSpPr>
            <a:spLocks noGrp="1"/>
          </p:cNvSpPr>
          <p:nvPr>
            <p:ph idx="1"/>
          </p:nvPr>
        </p:nvSpPr>
        <p:spPr>
          <a:xfrm>
            <a:off x="838200" y="1825625"/>
            <a:ext cx="5257800" cy="4351338"/>
          </a:xfrm>
        </p:spPr>
        <p:txBody>
          <a:bodyPr>
            <a:normAutofit/>
          </a:bodyPr>
          <a:lstStyle/>
          <a:p>
            <a:r>
              <a:rPr lang="en-US" sz="1600" dirty="0">
                <a:solidFill>
                  <a:srgbClr val="06164A"/>
                </a:solidFill>
              </a:rPr>
              <a:t>Macro portrait or product photography </a:t>
            </a:r>
          </a:p>
          <a:p>
            <a:r>
              <a:rPr lang="en-US" sz="1600" dirty="0">
                <a:solidFill>
                  <a:srgbClr val="06164A"/>
                </a:solidFill>
              </a:rPr>
              <a:t>Very clear and sharp, saturated, vivid</a:t>
            </a:r>
          </a:p>
          <a:p>
            <a:r>
              <a:rPr lang="en-US" sz="1600" dirty="0">
                <a:solidFill>
                  <a:srgbClr val="06164A"/>
                </a:solidFill>
              </a:rPr>
              <a:t>Robust with color</a:t>
            </a:r>
          </a:p>
          <a:p>
            <a:r>
              <a:rPr lang="en-US" sz="1600" dirty="0">
                <a:solidFill>
                  <a:srgbClr val="06164A"/>
                </a:solidFill>
              </a:rPr>
              <a:t>Grouping of items</a:t>
            </a:r>
          </a:p>
          <a:p>
            <a:r>
              <a:rPr lang="en-US" sz="1600" dirty="0">
                <a:solidFill>
                  <a:srgbClr val="06164A"/>
                </a:solidFill>
              </a:rPr>
              <a:t>2/3 or closeup</a:t>
            </a:r>
          </a:p>
          <a:p>
            <a:r>
              <a:rPr lang="en-US" sz="1600" dirty="0">
                <a:solidFill>
                  <a:srgbClr val="06164A"/>
                </a:solidFill>
              </a:rPr>
              <a:t>Graphics should be the same</a:t>
            </a:r>
          </a:p>
          <a:p>
            <a:r>
              <a:rPr lang="en-US" sz="1600" dirty="0">
                <a:solidFill>
                  <a:srgbClr val="06164A"/>
                </a:solidFill>
              </a:rPr>
              <a:t>Diverse families also play a key role in our cultural photography</a:t>
            </a:r>
          </a:p>
          <a:p>
            <a:r>
              <a:rPr lang="en-US" sz="1600" dirty="0">
                <a:solidFill>
                  <a:srgbClr val="06164A"/>
                </a:solidFill>
              </a:rPr>
              <a:t>Our photography style is light, airy and natural. We use natural light whenever possible</a:t>
            </a:r>
          </a:p>
        </p:txBody>
      </p:sp>
      <p:pic>
        <p:nvPicPr>
          <p:cNvPr id="1026" name="Picture 2" descr="The Canon EF 100mm f/2.8L IS USM Macro Lens For Portraiture ..."/>
          <p:cNvPicPr>
            <a:picLocks noChangeAspect="1" noChangeArrowheads="1"/>
          </p:cNvPicPr>
          <p:nvPr/>
        </p:nvPicPr>
        <p:blipFill rotWithShape="1">
          <a:blip r:embed="rId2"/>
          <a:srcRect b="37725"/>
          <a:stretch/>
        </p:blipFill>
        <p:spPr bwMode="auto">
          <a:xfrm>
            <a:off x="9028214" y="1988596"/>
            <a:ext cx="2482850" cy="2319292"/>
          </a:xfrm>
          <a:prstGeom prst="ellipse">
            <a:avLst/>
          </a:prstGeom>
          <a:noFill/>
          <a:effectLst>
            <a:outerShdw blurRad="50800" dist="114300" dir="5400000" algn="t" rotWithShape="0">
              <a:prstClr val="black">
                <a:alpha val="40000"/>
              </a:prstClr>
            </a:outerShdw>
          </a:effectLst>
        </p:spPr>
      </p:pic>
      <p:pic>
        <p:nvPicPr>
          <p:cNvPr id="1028" name="Picture 4" descr="10 Beginner Tips for Unique Product Photography | The JotForm Blog"/>
          <p:cNvPicPr>
            <a:picLocks noChangeAspect="1" noChangeArrowheads="1"/>
          </p:cNvPicPr>
          <p:nvPr/>
        </p:nvPicPr>
        <p:blipFill rotWithShape="1">
          <a:blip r:embed="rId3"/>
          <a:srcRect r="19125"/>
          <a:stretch/>
        </p:blipFill>
        <p:spPr bwMode="auto">
          <a:xfrm>
            <a:off x="6231861" y="1690688"/>
            <a:ext cx="2497932" cy="2319291"/>
          </a:xfrm>
          <a:prstGeom prst="ellipse">
            <a:avLst/>
          </a:prstGeom>
          <a:noFill/>
          <a:effectLst>
            <a:outerShdw blurRad="50800" dist="114300" dir="5400000" algn="t" rotWithShape="0">
              <a:prstClr val="black">
                <a:alpha val="40000"/>
              </a:prstClr>
            </a:outerShdw>
          </a:effectLst>
        </p:spPr>
      </p:pic>
      <p:pic>
        <p:nvPicPr>
          <p:cNvPr id="1030" name="Picture 6" descr="Starburst Fruit Chews Candy - All Pink: 15LB Case | Candy Warehouse"/>
          <p:cNvPicPr>
            <a:picLocks noChangeAspect="1" noChangeArrowheads="1"/>
          </p:cNvPicPr>
          <p:nvPr/>
        </p:nvPicPr>
        <p:blipFill rotWithShape="1">
          <a:blip r:embed="rId4"/>
          <a:srcRect t="14622" r="24423" b="14622"/>
          <a:stretch/>
        </p:blipFill>
        <p:spPr bwMode="auto">
          <a:xfrm>
            <a:off x="7480827" y="2426621"/>
            <a:ext cx="2477309" cy="2319292"/>
          </a:xfrm>
          <a:prstGeom prst="ellipse">
            <a:avLst/>
          </a:prstGeom>
          <a:noFill/>
          <a:effectLst>
            <a:outerShdw blurRad="50800" dist="114300" dir="5400000" algn="t" rotWithShape="0">
              <a:prstClr val="black">
                <a:alpha val="40000"/>
              </a:prstClr>
            </a:outerShdw>
          </a:effectLst>
        </p:spPr>
      </p:pic>
      <p:sp>
        <p:nvSpPr>
          <p:cNvPr id="9" name="Rectangle 8">
            <a:extLst>
              <a:ext uri="{FF2B5EF4-FFF2-40B4-BE49-F238E27FC236}">
                <a16:creationId xmlns:a16="http://schemas.microsoft.com/office/drawing/2014/main" id="{C475A98A-E619-492A-83EB-AA123A253042}"/>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Text&#10;&#10;Description automatically generated">
            <a:extLst>
              <a:ext uri="{FF2B5EF4-FFF2-40B4-BE49-F238E27FC236}">
                <a16:creationId xmlns:a16="http://schemas.microsoft.com/office/drawing/2014/main" id="{0D4E9455-BAD2-4BA9-A528-E4D0918E2C3D}"/>
              </a:ext>
            </a:extLst>
          </p:cNvPr>
          <p:cNvPicPr>
            <a:picLocks noChangeAspect="1"/>
          </p:cNvPicPr>
          <p:nvPr/>
        </p:nvPicPr>
        <p:blipFill rotWithShape="1">
          <a:blip r:embed="rId5">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F672391-B80B-4DD4-AAA7-7EC8955F54FD}"/>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7ABD14DA-75F4-4314-80CC-6D45781DC1D5}"/>
              </a:ext>
            </a:extLst>
          </p:cNvPr>
          <p:cNvPicPr>
            <a:picLocks noChangeAspect="1"/>
          </p:cNvPicPr>
          <p:nvPr/>
        </p:nvPicPr>
        <p:blipFill rotWithShape="1">
          <a:blip r:embed="rId3">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
        <p:nvSpPr>
          <p:cNvPr id="2" name="Title 1">
            <a:extLst>
              <a:ext uri="{FF2B5EF4-FFF2-40B4-BE49-F238E27FC236}">
                <a16:creationId xmlns:a16="http://schemas.microsoft.com/office/drawing/2014/main" id="{B8F90F04-F996-45E5-9621-E1318AA6B1B2}"/>
              </a:ext>
            </a:extLst>
          </p:cNvPr>
          <p:cNvSpPr>
            <a:spLocks noGrp="1"/>
          </p:cNvSpPr>
          <p:nvPr>
            <p:ph type="title"/>
          </p:nvPr>
        </p:nvSpPr>
        <p:spPr/>
        <p:txBody>
          <a:bodyPr/>
          <a:lstStyle/>
          <a:p>
            <a:r>
              <a:rPr lang="en-US" b="1" dirty="0">
                <a:solidFill>
                  <a:srgbClr val="3085AC"/>
                </a:solidFill>
              </a:rPr>
              <a:t>Social Puzzle</a:t>
            </a:r>
          </a:p>
        </p:txBody>
      </p:sp>
      <p:pic>
        <p:nvPicPr>
          <p:cNvPr id="11" name="Picture 10">
            <a:extLst>
              <a:ext uri="{FF2B5EF4-FFF2-40B4-BE49-F238E27FC236}">
                <a16:creationId xmlns:a16="http://schemas.microsoft.com/office/drawing/2014/main" id="{5416AA08-B821-4F40-9E92-BD9CFA46A030}"/>
              </a:ext>
            </a:extLst>
          </p:cNvPr>
          <p:cNvPicPr>
            <a:picLocks noChangeAspect="1"/>
          </p:cNvPicPr>
          <p:nvPr/>
        </p:nvPicPr>
        <p:blipFill rotWithShape="1">
          <a:blip r:embed="rId4"/>
          <a:srcRect l="30263" t="32039" r="14342" b="10188"/>
          <a:stretch/>
        </p:blipFill>
        <p:spPr>
          <a:xfrm>
            <a:off x="2719136" y="1430085"/>
            <a:ext cx="6753727" cy="3753852"/>
          </a:xfrm>
          <a:prstGeom prst="rect">
            <a:avLst/>
          </a:prstGeom>
        </p:spPr>
      </p:pic>
    </p:spTree>
    <p:extLst>
      <p:ext uri="{BB962C8B-B14F-4D97-AF65-F5344CB8AC3E}">
        <p14:creationId xmlns:p14="http://schemas.microsoft.com/office/powerpoint/2010/main" val="3785625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3D3CC-7D1F-44CF-8D93-B0C338051B9F}"/>
              </a:ext>
            </a:extLst>
          </p:cNvPr>
          <p:cNvSpPr>
            <a:spLocks noGrp="1"/>
          </p:cNvSpPr>
          <p:nvPr>
            <p:ph type="title"/>
          </p:nvPr>
        </p:nvSpPr>
        <p:spPr/>
        <p:txBody>
          <a:bodyPr/>
          <a:lstStyle/>
          <a:p>
            <a:r>
              <a:rPr lang="en-US" b="1" dirty="0">
                <a:solidFill>
                  <a:srgbClr val="3085AC"/>
                </a:solidFill>
              </a:rPr>
              <a:t>The Elevator Pitch</a:t>
            </a:r>
          </a:p>
        </p:txBody>
      </p:sp>
      <p:sp>
        <p:nvSpPr>
          <p:cNvPr id="3" name="Content Placeholder 2">
            <a:extLst>
              <a:ext uri="{FF2B5EF4-FFF2-40B4-BE49-F238E27FC236}">
                <a16:creationId xmlns:a16="http://schemas.microsoft.com/office/drawing/2014/main" id="{666E5615-E578-416A-A93E-4C778790DFCD}"/>
              </a:ext>
            </a:extLst>
          </p:cNvPr>
          <p:cNvSpPr>
            <a:spLocks noGrp="1"/>
          </p:cNvSpPr>
          <p:nvPr>
            <p:ph idx="1"/>
          </p:nvPr>
        </p:nvSpPr>
        <p:spPr>
          <a:xfrm>
            <a:off x="838200" y="2294021"/>
            <a:ext cx="10515600" cy="3882942"/>
          </a:xfrm>
        </p:spPr>
        <p:txBody>
          <a:bodyPr/>
          <a:lstStyle/>
          <a:p>
            <a:pPr marL="0" indent="0">
              <a:buNone/>
            </a:pPr>
            <a:r>
              <a:rPr lang="en-US" dirty="0">
                <a:solidFill>
                  <a:srgbClr val="06164A"/>
                </a:solidFill>
              </a:rPr>
              <a:t>Christine is “the bridge.” She elevates the honest truths of working motherhood and provides these women with a space to share their honest stories and magnifies them, to inspire real social change.</a:t>
            </a:r>
          </a:p>
          <a:p>
            <a:endParaRPr lang="en-US" dirty="0"/>
          </a:p>
        </p:txBody>
      </p:sp>
      <p:sp>
        <p:nvSpPr>
          <p:cNvPr id="13" name="Rectangle 12">
            <a:extLst>
              <a:ext uri="{FF2B5EF4-FFF2-40B4-BE49-F238E27FC236}">
                <a16:creationId xmlns:a16="http://schemas.microsoft.com/office/drawing/2014/main" id="{50D9D9C1-C564-48EE-B347-2E8C278CBA3B}"/>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descr="Text&#10;&#10;Description automatically generated">
            <a:extLst>
              <a:ext uri="{FF2B5EF4-FFF2-40B4-BE49-F238E27FC236}">
                <a16:creationId xmlns:a16="http://schemas.microsoft.com/office/drawing/2014/main" id="{E4E127AF-5691-4D6A-AC4A-72C8553DD5B8}"/>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955874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DE487-E476-428D-A82E-FF432D91B437}"/>
              </a:ext>
            </a:extLst>
          </p:cNvPr>
          <p:cNvSpPr>
            <a:spLocks noGrp="1"/>
          </p:cNvSpPr>
          <p:nvPr>
            <p:ph type="title"/>
          </p:nvPr>
        </p:nvSpPr>
        <p:spPr/>
        <p:txBody>
          <a:bodyPr/>
          <a:lstStyle/>
          <a:p>
            <a:r>
              <a:rPr lang="en-US" b="1" dirty="0">
                <a:solidFill>
                  <a:srgbClr val="3085AC"/>
                </a:solidFill>
              </a:rPr>
              <a:t>Right to Win/Reason to Believe</a:t>
            </a:r>
          </a:p>
        </p:txBody>
      </p:sp>
      <p:sp>
        <p:nvSpPr>
          <p:cNvPr id="5" name="Rectangle 4">
            <a:extLst>
              <a:ext uri="{FF2B5EF4-FFF2-40B4-BE49-F238E27FC236}">
                <a16:creationId xmlns:a16="http://schemas.microsoft.com/office/drawing/2014/main" id="{5CD9111E-8EDD-47E3-8E66-56A40B34A234}"/>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Text&#10;&#10;Description automatically generated">
            <a:extLst>
              <a:ext uri="{FF2B5EF4-FFF2-40B4-BE49-F238E27FC236}">
                <a16:creationId xmlns:a16="http://schemas.microsoft.com/office/drawing/2014/main" id="{F77A96FB-ECB7-49C7-B862-B2E0B1CCA1F4}"/>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
        <p:nvSpPr>
          <p:cNvPr id="3" name="Content Placeholder 2">
            <a:extLst>
              <a:ext uri="{FF2B5EF4-FFF2-40B4-BE49-F238E27FC236}">
                <a16:creationId xmlns:a16="http://schemas.microsoft.com/office/drawing/2014/main" id="{EE18B9B6-A908-4631-8E88-B8842FD5E0CB}"/>
              </a:ext>
            </a:extLst>
          </p:cNvPr>
          <p:cNvSpPr>
            <a:spLocks noGrp="1"/>
          </p:cNvSpPr>
          <p:nvPr>
            <p:ph idx="1"/>
          </p:nvPr>
        </p:nvSpPr>
        <p:spPr>
          <a:xfrm>
            <a:off x="838200" y="1825625"/>
            <a:ext cx="10515600" cy="3035133"/>
          </a:xfrm>
        </p:spPr>
        <p:txBody>
          <a:bodyPr>
            <a:normAutofit fontScale="55000" lnSpcReduction="20000"/>
          </a:bodyPr>
          <a:lstStyle/>
          <a:p>
            <a:r>
              <a:rPr lang="en-US" dirty="0">
                <a:solidFill>
                  <a:srgbClr val="06164A"/>
                </a:solidFill>
                <a:hlinkClick r:id="rId3">
                  <a:extLst>
                    <a:ext uri="{A12FA001-AC4F-418D-AE19-62706E023703}">
                      <ahyp:hlinkClr xmlns:ahyp="http://schemas.microsoft.com/office/drawing/2018/hyperlinkcolor" val="tx"/>
                    </a:ext>
                  </a:extLst>
                </a:hlinkClick>
              </a:rPr>
              <a:t>Featured in The New York Times and The Washington Post</a:t>
            </a:r>
            <a:r>
              <a:rPr lang="en-US" dirty="0">
                <a:solidFill>
                  <a:srgbClr val="06164A"/>
                </a:solidFill>
              </a:rPr>
              <a:t>, best-selling author Christine Michel Carter is the </a:t>
            </a:r>
            <a:r>
              <a:rPr lang="en-US" dirty="0">
                <a:solidFill>
                  <a:srgbClr val="06164A"/>
                </a:solidFill>
                <a:hlinkClick r:id="rId4">
                  <a:extLst>
                    <a:ext uri="{A12FA001-AC4F-418D-AE19-62706E023703}">
                      <ahyp:hlinkClr xmlns:ahyp="http://schemas.microsoft.com/office/drawing/2018/hyperlinkcolor" val="tx"/>
                    </a:ext>
                  </a:extLst>
                </a:hlinkClick>
              </a:rPr>
              <a:t>#1 global voice for working moms</a:t>
            </a:r>
            <a:r>
              <a:rPr lang="en-US" dirty="0">
                <a:solidFill>
                  <a:srgbClr val="06164A"/>
                </a:solidFill>
              </a:rPr>
              <a:t>.</a:t>
            </a:r>
          </a:p>
          <a:p>
            <a:r>
              <a:rPr lang="en-US" dirty="0">
                <a:solidFill>
                  <a:srgbClr val="06164A"/>
                </a:solidFill>
              </a:rPr>
              <a:t>For over 15 years Christine has served as a consumer marketing expert, promoting products and services for organizations. She is also an expert in working parents, strengthening the relationship between companies and these hardworking professionals. Her Fortune 500 clients include Google, Walmart and McDonald’s.</a:t>
            </a:r>
          </a:p>
          <a:p>
            <a:r>
              <a:rPr lang="en-US" dirty="0">
                <a:solidFill>
                  <a:srgbClr val="06164A"/>
                </a:solidFill>
              </a:rPr>
              <a:t>Christine’s voice transpires across miles into the heart, mind, and soul of moms everywhere. She has written hundreds of articles with over one million views. Her writing has reached parents and working families in more than 150 countries.</a:t>
            </a:r>
          </a:p>
          <a:p>
            <a:r>
              <a:rPr lang="en-US" dirty="0">
                <a:solidFill>
                  <a:srgbClr val="06164A"/>
                </a:solidFill>
              </a:rPr>
              <a:t>Christine regularly contributes to ForbesWomen as a senior contributor, having written over 100 articles with 500K+ views. She has also written for a variety of publications, including TIME, Entrepreneur, HuffPost, Health, and Parents.</a:t>
            </a:r>
          </a:p>
          <a:p>
            <a:r>
              <a:rPr lang="en-US" dirty="0">
                <a:solidFill>
                  <a:srgbClr val="06164A"/>
                </a:solidFill>
              </a:rPr>
              <a:t>Most importantly, as a working mom herself, at home she’s Mommy to Maya and West- the two cutest damn kids on the planet.</a:t>
            </a:r>
          </a:p>
        </p:txBody>
      </p:sp>
    </p:spTree>
    <p:extLst>
      <p:ext uri="{BB962C8B-B14F-4D97-AF65-F5344CB8AC3E}">
        <p14:creationId xmlns:p14="http://schemas.microsoft.com/office/powerpoint/2010/main" val="1481998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DF875-B75C-4C9B-A2D3-2898BBE77C4F}"/>
              </a:ext>
            </a:extLst>
          </p:cNvPr>
          <p:cNvSpPr>
            <a:spLocks noGrp="1"/>
          </p:cNvSpPr>
          <p:nvPr>
            <p:ph type="title"/>
          </p:nvPr>
        </p:nvSpPr>
        <p:spPr/>
        <p:txBody>
          <a:bodyPr/>
          <a:lstStyle/>
          <a:p>
            <a:r>
              <a:rPr lang="en-US" b="1" dirty="0">
                <a:solidFill>
                  <a:srgbClr val="3085AC"/>
                </a:solidFill>
              </a:rPr>
              <a:t>Brand Strategy</a:t>
            </a:r>
          </a:p>
        </p:txBody>
      </p:sp>
      <p:sp>
        <p:nvSpPr>
          <p:cNvPr id="3" name="Content Placeholder 2">
            <a:extLst>
              <a:ext uri="{FF2B5EF4-FFF2-40B4-BE49-F238E27FC236}">
                <a16:creationId xmlns:a16="http://schemas.microsoft.com/office/drawing/2014/main" id="{90AE01E5-1FDB-48E1-ABAF-01F95952FB29}"/>
              </a:ext>
            </a:extLst>
          </p:cNvPr>
          <p:cNvSpPr>
            <a:spLocks noGrp="1"/>
          </p:cNvSpPr>
          <p:nvPr>
            <p:ph idx="1"/>
          </p:nvPr>
        </p:nvSpPr>
        <p:spPr>
          <a:xfrm>
            <a:off x="838200" y="1825625"/>
            <a:ext cx="10515600" cy="3358312"/>
          </a:xfrm>
        </p:spPr>
        <p:txBody>
          <a:bodyPr>
            <a:normAutofit fontScale="40000" lnSpcReduction="20000"/>
          </a:bodyPr>
          <a:lstStyle/>
          <a:p>
            <a:pPr>
              <a:lnSpc>
                <a:spcPct val="120000"/>
              </a:lnSpc>
            </a:pPr>
            <a:r>
              <a:rPr lang="en-US" dirty="0">
                <a:solidFill>
                  <a:srgbClr val="DEA929"/>
                </a:solidFill>
              </a:rPr>
              <a:t>Brand Goal: </a:t>
            </a:r>
            <a:r>
              <a:rPr lang="en-US" dirty="0">
                <a:solidFill>
                  <a:srgbClr val="06164A"/>
                </a:solidFill>
              </a:rPr>
              <a:t>To become a mainstream global voice for moms.</a:t>
            </a:r>
          </a:p>
          <a:p>
            <a:pPr>
              <a:lnSpc>
                <a:spcPct val="120000"/>
              </a:lnSpc>
            </a:pPr>
            <a:r>
              <a:rPr lang="en-US" dirty="0">
                <a:solidFill>
                  <a:srgbClr val="DEA929"/>
                </a:solidFill>
              </a:rPr>
              <a:t>Brand Value: </a:t>
            </a:r>
            <a:r>
              <a:rPr lang="en-US" dirty="0">
                <a:solidFill>
                  <a:srgbClr val="06164A"/>
                </a:solidFill>
              </a:rPr>
              <a:t>Make women feel that they are not alone.</a:t>
            </a:r>
          </a:p>
          <a:p>
            <a:pPr>
              <a:lnSpc>
                <a:spcPct val="120000"/>
              </a:lnSpc>
            </a:pPr>
            <a:r>
              <a:rPr lang="en-US" dirty="0">
                <a:solidFill>
                  <a:srgbClr val="DEA929"/>
                </a:solidFill>
              </a:rPr>
              <a:t>Brand Vision/Promise: </a:t>
            </a:r>
            <a:r>
              <a:rPr lang="en-US" dirty="0">
                <a:solidFill>
                  <a:srgbClr val="06164A"/>
                </a:solidFill>
              </a:rPr>
              <a:t>Make working moms feel confident and understood.</a:t>
            </a:r>
          </a:p>
          <a:p>
            <a:pPr>
              <a:lnSpc>
                <a:spcPct val="120000"/>
              </a:lnSpc>
            </a:pPr>
            <a:r>
              <a:rPr lang="en-US" dirty="0">
                <a:solidFill>
                  <a:srgbClr val="DEA929"/>
                </a:solidFill>
              </a:rPr>
              <a:t>Brand Mission: </a:t>
            </a:r>
            <a:r>
              <a:rPr lang="en-US" dirty="0">
                <a:solidFill>
                  <a:srgbClr val="06164A"/>
                </a:solidFill>
              </a:rPr>
              <a:t>Change the narrative of what it means to be a mother. </a:t>
            </a:r>
          </a:p>
          <a:p>
            <a:pPr>
              <a:lnSpc>
                <a:spcPct val="120000"/>
              </a:lnSpc>
            </a:pPr>
            <a:r>
              <a:rPr lang="en-US" dirty="0">
                <a:solidFill>
                  <a:srgbClr val="DEA929"/>
                </a:solidFill>
              </a:rPr>
              <a:t>Brand Positioning: </a:t>
            </a:r>
            <a:r>
              <a:rPr lang="en-US" dirty="0">
                <a:solidFill>
                  <a:srgbClr val="06164A"/>
                </a:solidFill>
              </a:rPr>
              <a:t>Christine is “the bridge.” She uncovers the truth about why working moms struggle to climb the corporate ladder and why mom entrepreneurs (especially mom entrepreneurs of color) struggle to scale their small businesses. Christine provides a space for both of these groups to share their honest stories and magnifies them to inspire real social change. </a:t>
            </a:r>
          </a:p>
          <a:p>
            <a:pPr marL="225425" indent="0">
              <a:lnSpc>
                <a:spcPct val="120000"/>
              </a:lnSpc>
              <a:buNone/>
            </a:pPr>
            <a:r>
              <a:rPr lang="en-US" dirty="0">
                <a:solidFill>
                  <a:srgbClr val="06164A"/>
                </a:solidFill>
              </a:rPr>
              <a:t>COVID has changed the future of work. In hopes of reducing burnout, Christine teaches women pushed out of the workforce how to transition from the “traditional notion” of corporate America into a thriving virtual/office hybrid that works for them, their employer and their children. She is passionate about clearing up misconceptions and elevating the voice of women in different spaces.</a:t>
            </a:r>
          </a:p>
          <a:p>
            <a:pPr marL="225425" indent="0">
              <a:lnSpc>
                <a:spcPct val="120000"/>
              </a:lnSpc>
              <a:buNone/>
            </a:pPr>
            <a:r>
              <a:rPr lang="en-US" dirty="0">
                <a:solidFill>
                  <a:srgbClr val="FF0000"/>
                </a:solidFill>
              </a:rPr>
              <a:t>The primary focus is on telling the stories of other moms (especially influencers and bloggers).</a:t>
            </a:r>
          </a:p>
          <a:p>
            <a:pPr>
              <a:lnSpc>
                <a:spcPct val="120000"/>
              </a:lnSpc>
            </a:pPr>
            <a:r>
              <a:rPr lang="en-US" dirty="0">
                <a:solidFill>
                  <a:srgbClr val="DEA929"/>
                </a:solidFill>
              </a:rPr>
              <a:t>Brand Messaging: </a:t>
            </a:r>
            <a:r>
              <a:rPr lang="en-US" dirty="0">
                <a:solidFill>
                  <a:srgbClr val="06164A"/>
                </a:solidFill>
              </a:rPr>
              <a:t>The #1 Global Voice For Working Moms</a:t>
            </a:r>
          </a:p>
        </p:txBody>
      </p:sp>
      <p:sp>
        <p:nvSpPr>
          <p:cNvPr id="6" name="Rectangle 5">
            <a:extLst>
              <a:ext uri="{FF2B5EF4-FFF2-40B4-BE49-F238E27FC236}">
                <a16:creationId xmlns:a16="http://schemas.microsoft.com/office/drawing/2014/main" id="{4C319A11-B08A-4A03-9879-6602ECCE46C4}"/>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ext&#10;&#10;Description automatically generated">
            <a:extLst>
              <a:ext uri="{FF2B5EF4-FFF2-40B4-BE49-F238E27FC236}">
                <a16:creationId xmlns:a16="http://schemas.microsoft.com/office/drawing/2014/main" id="{2A50E834-7A94-4DE8-AFB9-12D66D2FA305}"/>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1135831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C001D-7E73-4EDF-8AEF-6FF7865A7B88}"/>
              </a:ext>
            </a:extLst>
          </p:cNvPr>
          <p:cNvSpPr>
            <a:spLocks noGrp="1"/>
          </p:cNvSpPr>
          <p:nvPr>
            <p:ph type="title"/>
          </p:nvPr>
        </p:nvSpPr>
        <p:spPr/>
        <p:txBody>
          <a:bodyPr/>
          <a:lstStyle/>
          <a:p>
            <a:r>
              <a:rPr lang="en-US" b="1" dirty="0">
                <a:solidFill>
                  <a:srgbClr val="3085AC"/>
                </a:solidFill>
              </a:rPr>
              <a:t>B2C Consumer Target</a:t>
            </a:r>
          </a:p>
        </p:txBody>
      </p:sp>
      <p:sp>
        <p:nvSpPr>
          <p:cNvPr id="3" name="Content Placeholder 2">
            <a:extLst>
              <a:ext uri="{FF2B5EF4-FFF2-40B4-BE49-F238E27FC236}">
                <a16:creationId xmlns:a16="http://schemas.microsoft.com/office/drawing/2014/main" id="{4D721DD9-F84C-435C-AAA4-1718E3765A3E}"/>
              </a:ext>
            </a:extLst>
          </p:cNvPr>
          <p:cNvSpPr>
            <a:spLocks noGrp="1"/>
          </p:cNvSpPr>
          <p:nvPr>
            <p:ph idx="1"/>
          </p:nvPr>
        </p:nvSpPr>
        <p:spPr>
          <a:xfrm>
            <a:off x="838200" y="1825625"/>
            <a:ext cx="7423484" cy="3358312"/>
          </a:xfrm>
        </p:spPr>
        <p:txBody>
          <a:bodyPr>
            <a:normAutofit fontScale="40000" lnSpcReduction="20000"/>
          </a:bodyPr>
          <a:lstStyle/>
          <a:p>
            <a:r>
              <a:rPr lang="en-US" dirty="0">
                <a:solidFill>
                  <a:srgbClr val="DEA929"/>
                </a:solidFill>
              </a:rPr>
              <a:t>Who: </a:t>
            </a:r>
            <a:r>
              <a:rPr lang="en-US" dirty="0"/>
              <a:t>35-54 | Single | Mom w/ Two Kids at Home | Bachelor’s Degree or Higher | Annual Income of $70,000+ |Middle Class | Living in Texas, Florida, Georgia, North Carolina, Maryland, Louisiana, Virginia, South Carolina, Alabama and Mississippi</a:t>
            </a:r>
          </a:p>
          <a:p>
            <a:r>
              <a:rPr lang="en-US" dirty="0">
                <a:solidFill>
                  <a:srgbClr val="DEA929"/>
                </a:solidFill>
              </a:rPr>
              <a:t>Prime Prospect: </a:t>
            </a:r>
            <a:r>
              <a:rPr lang="en-US" dirty="0"/>
              <a:t>Black Moms</a:t>
            </a:r>
          </a:p>
          <a:p>
            <a:r>
              <a:rPr lang="en-US" dirty="0">
                <a:solidFill>
                  <a:srgbClr val="DEA929"/>
                </a:solidFill>
              </a:rPr>
              <a:t>Need States: </a:t>
            </a:r>
          </a:p>
          <a:p>
            <a:pPr lvl="1"/>
            <a:r>
              <a:rPr lang="en-US" dirty="0"/>
              <a:t>45% of single mothers are currently divorced or separated, 1.7% are widowed, 34% of single mothers never have been married. </a:t>
            </a:r>
          </a:p>
          <a:p>
            <a:pPr lvl="1"/>
            <a:r>
              <a:rPr lang="en-US" dirty="0"/>
              <a:t>Into self-care and health and wellness. Looking for self-care, therapeutic spiritual moments. Enjoy gardening and working out. Want to reduce feelings of guilt, doubt, anxiety and depression, need a “sister circle”, “someone gets me” feeling.</a:t>
            </a:r>
          </a:p>
          <a:p>
            <a:pPr lvl="1"/>
            <a:r>
              <a:rPr lang="en-US" dirty="0"/>
              <a:t>Independent (even if married), anxious and time-pressed. Often feels like an impostor in the office or at work, primary breadwinner for the multi-generational family. Restless, tense, anticipating and preparing for negative outcomes. Strong moms who place a high value on good parenting and are somewhat more likely than other generations to say being a parent is extremely important to identity. </a:t>
            </a:r>
          </a:p>
          <a:p>
            <a:pPr lvl="1"/>
            <a:r>
              <a:rPr lang="en-US" dirty="0"/>
              <a:t>They’re passionate about their children, not feeling guilty for wanting to further their career. Ambitious and trying to change the world for their children. Vocal, outgoing, influential and involved nature. Don’t like when brands ignore the realities of today’s America.</a:t>
            </a:r>
          </a:p>
          <a:p>
            <a:pPr lvl="1"/>
            <a:r>
              <a:rPr lang="en-US" dirty="0"/>
              <a:t>Put family first. Includes online and offline community, family and friends. Loving, with a reluctancy to trust brands. </a:t>
            </a:r>
          </a:p>
          <a:p>
            <a:pPr lvl="1"/>
            <a:r>
              <a:rPr lang="en-US" dirty="0"/>
              <a:t>Spend a huge amount of time on social networking sites, more so than other races, and it’s because they engage with brands.</a:t>
            </a:r>
          </a:p>
        </p:txBody>
      </p:sp>
      <p:pic>
        <p:nvPicPr>
          <p:cNvPr id="6" name="Picture 5">
            <a:extLst>
              <a:ext uri="{FF2B5EF4-FFF2-40B4-BE49-F238E27FC236}">
                <a16:creationId xmlns:a16="http://schemas.microsoft.com/office/drawing/2014/main" id="{228A48F3-1D1E-4DE1-BE0B-878DA8003F6C}"/>
              </a:ext>
            </a:extLst>
          </p:cNvPr>
          <p:cNvPicPr>
            <a:picLocks noChangeAspect="1"/>
          </p:cNvPicPr>
          <p:nvPr/>
        </p:nvPicPr>
        <p:blipFill rotWithShape="1">
          <a:blip r:embed="rId2">
            <a:extLst>
              <a:ext uri="{28A0092B-C50C-407E-A947-70E740481C1C}">
                <a14:useLocalDpi xmlns:a14="http://schemas.microsoft.com/office/drawing/2010/main" val="0"/>
              </a:ext>
            </a:extLst>
          </a:blip>
          <a:srcRect l="1416" t="13119" r="329" b="41721"/>
          <a:stretch/>
        </p:blipFill>
        <p:spPr>
          <a:xfrm>
            <a:off x="8749501" y="2120866"/>
            <a:ext cx="2604299" cy="2591957"/>
          </a:xfrm>
          <a:prstGeom prst="rect">
            <a:avLst/>
          </a:prstGeom>
          <a:ln w="76200">
            <a:solidFill>
              <a:schemeClr val="tx1"/>
            </a:solidFill>
          </a:ln>
        </p:spPr>
      </p:pic>
      <p:sp>
        <p:nvSpPr>
          <p:cNvPr id="8" name="Rectangle 7">
            <a:extLst>
              <a:ext uri="{FF2B5EF4-FFF2-40B4-BE49-F238E27FC236}">
                <a16:creationId xmlns:a16="http://schemas.microsoft.com/office/drawing/2014/main" id="{E943ACD0-6B4C-4D60-96DA-39BDADF90E5F}"/>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Text&#10;&#10;Description automatically generated">
            <a:extLst>
              <a:ext uri="{FF2B5EF4-FFF2-40B4-BE49-F238E27FC236}">
                <a16:creationId xmlns:a16="http://schemas.microsoft.com/office/drawing/2014/main" id="{DAA3EE2F-677B-4C17-A2FD-5A68D8E2B6AE}"/>
              </a:ext>
            </a:extLst>
          </p:cNvPr>
          <p:cNvPicPr>
            <a:picLocks noChangeAspect="1"/>
          </p:cNvPicPr>
          <p:nvPr/>
        </p:nvPicPr>
        <p:blipFill rotWithShape="1">
          <a:blip r:embed="rId3">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3128727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C001D-7E73-4EDF-8AEF-6FF7865A7B88}"/>
              </a:ext>
            </a:extLst>
          </p:cNvPr>
          <p:cNvSpPr>
            <a:spLocks noGrp="1"/>
          </p:cNvSpPr>
          <p:nvPr>
            <p:ph type="title"/>
          </p:nvPr>
        </p:nvSpPr>
        <p:spPr/>
        <p:txBody>
          <a:bodyPr/>
          <a:lstStyle/>
          <a:p>
            <a:r>
              <a:rPr lang="en-US" b="1" dirty="0">
                <a:solidFill>
                  <a:srgbClr val="3085AC"/>
                </a:solidFill>
              </a:rPr>
              <a:t>B2B Consumer Target</a:t>
            </a:r>
          </a:p>
        </p:txBody>
      </p:sp>
      <p:sp>
        <p:nvSpPr>
          <p:cNvPr id="3" name="Content Placeholder 2">
            <a:extLst>
              <a:ext uri="{FF2B5EF4-FFF2-40B4-BE49-F238E27FC236}">
                <a16:creationId xmlns:a16="http://schemas.microsoft.com/office/drawing/2014/main" id="{4D721DD9-F84C-435C-AAA4-1718E3765A3E}"/>
              </a:ext>
            </a:extLst>
          </p:cNvPr>
          <p:cNvSpPr>
            <a:spLocks noGrp="1"/>
          </p:cNvSpPr>
          <p:nvPr>
            <p:ph idx="1"/>
          </p:nvPr>
        </p:nvSpPr>
        <p:spPr>
          <a:xfrm>
            <a:off x="838200" y="1825625"/>
            <a:ext cx="10515600" cy="3358312"/>
          </a:xfrm>
        </p:spPr>
        <p:txBody>
          <a:bodyPr>
            <a:normAutofit fontScale="47500" lnSpcReduction="20000"/>
          </a:bodyPr>
          <a:lstStyle/>
          <a:p>
            <a:r>
              <a:rPr lang="en-US" dirty="0">
                <a:solidFill>
                  <a:srgbClr val="DEA929"/>
                </a:solidFill>
              </a:rPr>
              <a:t>Who: </a:t>
            </a:r>
            <a:r>
              <a:rPr lang="en-US" dirty="0"/>
              <a:t>35-54 | HR Professional| Annual Revenue of $200M+ | Department Budget Of $30K+</a:t>
            </a:r>
          </a:p>
          <a:p>
            <a:r>
              <a:rPr lang="en-US" dirty="0">
                <a:solidFill>
                  <a:srgbClr val="DEA929"/>
                </a:solidFill>
              </a:rPr>
              <a:t>Prime Prospect: </a:t>
            </a:r>
            <a:r>
              <a:rPr lang="en-US" dirty="0"/>
              <a:t>Diversity &amp; Inclusion Manager</a:t>
            </a:r>
          </a:p>
          <a:p>
            <a:r>
              <a:rPr lang="en-US" dirty="0">
                <a:solidFill>
                  <a:srgbClr val="DEA929"/>
                </a:solidFill>
              </a:rPr>
              <a:t>Need States:</a:t>
            </a:r>
          </a:p>
          <a:p>
            <a:pPr lvl="1"/>
            <a:r>
              <a:rPr lang="en-US" dirty="0"/>
              <a:t>Looking for a relevant, engaging facilitator. Christine understands the challenges of working moms and Black women and encourages them to have lively discussions. She is an open and honest Black mom keynote speaker who helps them be more assertive, confident and their own career champion. For those interested in achieving change within the organization and diversifying their corporate suppliers, Christine Michel Carter is a great choice.</a:t>
            </a:r>
          </a:p>
          <a:p>
            <a:pPr lvl="1"/>
            <a:r>
              <a:rPr lang="en-US" dirty="0"/>
              <a:t>Need employee resource group programming/ Trying to create a culture of teamwork and respect. Multiple generations. Ethnic and cultural differences. These are just a few of the many factors that make workplace diversity a continual challenge for small businesses. The risk of lawsuits for failing to protect employees from harassment is real. Creating a culture of teamwork and respect will keep the work environment positive and productive. In addition, implementing a diversity training program is a must. Employers are responsible for setting standards of behavior in the workplace. </a:t>
            </a:r>
          </a:p>
          <a:p>
            <a:pPr lvl="1"/>
            <a:r>
              <a:rPr lang="en-US" dirty="0"/>
              <a:t>Need a multicultural marketing strategy. Christine identifies opportunities to improve multicultural brand and enterprise health, and recommend specific initiatives that are market relevant to increase sales and contribute to brand equity. In addition, Christine develops marketing brand plan recommendations, ensuring that: marketing plans are strategically aligned (from a multicultural perspective), channel selections are planned, and an activation calendar has been carefully created by companies… with culturally accurate creative content.</a:t>
            </a:r>
          </a:p>
          <a:p>
            <a:pPr lvl="1"/>
            <a:r>
              <a:rPr lang="en-US" dirty="0"/>
              <a:t>Need content marketing support. Christine Michel Carter has supported clients with the driving force behind high-quality SEO: content marketing. Many brands fail to pack a punch with black millennials and millennial moms. Christine is drafted in to breathe new life into them, improve them and help them evolve. She provides a fresh and impartial perspective on the pros and cons of a company’s brand. Therefore, she can suggest and implement effective branding solutions that transforms organizations.</a:t>
            </a:r>
          </a:p>
        </p:txBody>
      </p:sp>
      <p:sp>
        <p:nvSpPr>
          <p:cNvPr id="6" name="Rectangle 5">
            <a:extLst>
              <a:ext uri="{FF2B5EF4-FFF2-40B4-BE49-F238E27FC236}">
                <a16:creationId xmlns:a16="http://schemas.microsoft.com/office/drawing/2014/main" id="{4810CB1C-9916-48C3-96AA-3A49BDD88BBC}"/>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ext&#10;&#10;Description automatically generated">
            <a:extLst>
              <a:ext uri="{FF2B5EF4-FFF2-40B4-BE49-F238E27FC236}">
                <a16:creationId xmlns:a16="http://schemas.microsoft.com/office/drawing/2014/main" id="{7B6103BF-C3E5-490C-A92C-F40E6B885ED0}"/>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4104196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C001D-7E73-4EDF-8AEF-6FF7865A7B88}"/>
              </a:ext>
            </a:extLst>
          </p:cNvPr>
          <p:cNvSpPr>
            <a:spLocks noGrp="1"/>
          </p:cNvSpPr>
          <p:nvPr>
            <p:ph type="title"/>
          </p:nvPr>
        </p:nvSpPr>
        <p:spPr/>
        <p:txBody>
          <a:bodyPr/>
          <a:lstStyle/>
          <a:p>
            <a:r>
              <a:rPr lang="en-US" b="1" dirty="0">
                <a:solidFill>
                  <a:srgbClr val="3085AC"/>
                </a:solidFill>
              </a:rPr>
              <a:t>Pain Point and Competitors</a:t>
            </a:r>
          </a:p>
        </p:txBody>
      </p:sp>
      <p:graphicFrame>
        <p:nvGraphicFramePr>
          <p:cNvPr id="7" name="Content Placeholder 6">
            <a:extLst>
              <a:ext uri="{FF2B5EF4-FFF2-40B4-BE49-F238E27FC236}">
                <a16:creationId xmlns:a16="http://schemas.microsoft.com/office/drawing/2014/main" id="{1E958100-2F32-418B-B546-9FF6CAB5202F}"/>
              </a:ext>
            </a:extLst>
          </p:cNvPr>
          <p:cNvGraphicFramePr>
            <a:graphicFrameLocks noGrp="1"/>
          </p:cNvGraphicFramePr>
          <p:nvPr>
            <p:ph idx="1"/>
            <p:extLst>
              <p:ext uri="{D42A27DB-BD31-4B8C-83A1-F6EECF244321}">
                <p14:modId xmlns:p14="http://schemas.microsoft.com/office/powerpoint/2010/main" val="2332282562"/>
              </p:ext>
            </p:extLst>
          </p:nvPr>
        </p:nvGraphicFramePr>
        <p:xfrm>
          <a:off x="838200" y="1793542"/>
          <a:ext cx="10612603" cy="3376195"/>
        </p:xfrm>
        <a:graphic>
          <a:graphicData uri="http://schemas.openxmlformats.org/drawingml/2006/table">
            <a:tbl>
              <a:tblPr firstRow="1" bandRow="1">
                <a:tableStyleId>{5C22544A-7EE6-4342-B048-85BDC9FD1C3A}</a:tableStyleId>
              </a:tblPr>
              <a:tblGrid>
                <a:gridCol w="1183105">
                  <a:extLst>
                    <a:ext uri="{9D8B030D-6E8A-4147-A177-3AD203B41FA5}">
                      <a16:colId xmlns:a16="http://schemas.microsoft.com/office/drawing/2014/main" val="1034808853"/>
                    </a:ext>
                  </a:extLst>
                </a:gridCol>
                <a:gridCol w="2181727">
                  <a:extLst>
                    <a:ext uri="{9D8B030D-6E8A-4147-A177-3AD203B41FA5}">
                      <a16:colId xmlns:a16="http://schemas.microsoft.com/office/drawing/2014/main" val="2505854218"/>
                    </a:ext>
                  </a:extLst>
                </a:gridCol>
                <a:gridCol w="2021305">
                  <a:extLst>
                    <a:ext uri="{9D8B030D-6E8A-4147-A177-3AD203B41FA5}">
                      <a16:colId xmlns:a16="http://schemas.microsoft.com/office/drawing/2014/main" val="694090074"/>
                    </a:ext>
                  </a:extLst>
                </a:gridCol>
                <a:gridCol w="5226466">
                  <a:extLst>
                    <a:ext uri="{9D8B030D-6E8A-4147-A177-3AD203B41FA5}">
                      <a16:colId xmlns:a16="http://schemas.microsoft.com/office/drawing/2014/main" val="3669477064"/>
                    </a:ext>
                  </a:extLst>
                </a:gridCol>
              </a:tblGrid>
              <a:tr h="420698">
                <a:tc>
                  <a:txBody>
                    <a:bodyPr/>
                    <a:lstStyle/>
                    <a:p>
                      <a:pPr algn="ctr"/>
                      <a:r>
                        <a:rPr lang="en-US" sz="1100" b="0" dirty="0">
                          <a:solidFill>
                            <a:srgbClr val="DEA929"/>
                          </a:solidFill>
                        </a:rPr>
                        <a:t>Consumer Target</a:t>
                      </a:r>
                    </a:p>
                  </a:txBody>
                  <a:tcPr anchor="ctr">
                    <a:noFill/>
                  </a:tcPr>
                </a:tc>
                <a:tc>
                  <a:txBody>
                    <a:bodyPr/>
                    <a:lstStyle/>
                    <a:p>
                      <a:pPr algn="ctr"/>
                      <a:r>
                        <a:rPr lang="en-US" sz="1100" b="0" dirty="0">
                          <a:solidFill>
                            <a:srgbClr val="DEA929"/>
                          </a:solidFill>
                        </a:rPr>
                        <a:t>Competitor</a:t>
                      </a:r>
                    </a:p>
                  </a:txBody>
                  <a:tcPr anchor="ctr">
                    <a:noFill/>
                  </a:tcPr>
                </a:tc>
                <a:tc>
                  <a:txBody>
                    <a:bodyPr/>
                    <a:lstStyle/>
                    <a:p>
                      <a:pPr algn="ctr"/>
                      <a:r>
                        <a:rPr lang="en-US" sz="1100" b="0" dirty="0">
                          <a:solidFill>
                            <a:srgbClr val="DEA929"/>
                          </a:solidFill>
                        </a:rPr>
                        <a:t>Pain Point/</a:t>
                      </a:r>
                    </a:p>
                    <a:p>
                      <a:pPr algn="ctr"/>
                      <a:r>
                        <a:rPr lang="en-US" sz="1100" b="0" dirty="0">
                          <a:solidFill>
                            <a:srgbClr val="DEA929"/>
                          </a:solidFill>
                        </a:rPr>
                        <a:t>Jobs To Be Done</a:t>
                      </a:r>
                    </a:p>
                  </a:txBody>
                  <a:tcPr anchor="ctr">
                    <a:noFill/>
                  </a:tcPr>
                </a:tc>
                <a:tc>
                  <a:txBody>
                    <a:bodyPr/>
                    <a:lstStyle/>
                    <a:p>
                      <a:pPr algn="ctr"/>
                      <a:r>
                        <a:rPr lang="en-US" sz="1100" b="0" dirty="0">
                          <a:solidFill>
                            <a:srgbClr val="DEA929"/>
                          </a:solidFill>
                        </a:rPr>
                        <a:t>Solution/Offering</a:t>
                      </a:r>
                    </a:p>
                  </a:txBody>
                  <a:tcPr anchor="ctr">
                    <a:noFill/>
                  </a:tcPr>
                </a:tc>
                <a:extLst>
                  <a:ext uri="{0D108BD9-81ED-4DB2-BD59-A6C34878D82A}">
                    <a16:rowId xmlns:a16="http://schemas.microsoft.com/office/drawing/2014/main" val="2670188653"/>
                  </a:ext>
                </a:extLst>
              </a:tr>
              <a:tr h="2213178">
                <a:tc>
                  <a:txBody>
                    <a:bodyPr/>
                    <a:lstStyle/>
                    <a:p>
                      <a:pPr algn="ctr"/>
                      <a:r>
                        <a:rPr lang="en-US" sz="1000" b="1" dirty="0">
                          <a:solidFill>
                            <a:srgbClr val="06164A"/>
                          </a:solidFill>
                        </a:rPr>
                        <a:t>B2C</a:t>
                      </a:r>
                    </a:p>
                  </a:txBody>
                  <a:tcPr>
                    <a:noFill/>
                  </a:tcPr>
                </a:tc>
                <a:tc>
                  <a:txBody>
                    <a:bodyPr/>
                    <a:lstStyle/>
                    <a:p>
                      <a:pPr marL="285750" indent="-285750">
                        <a:buFont typeface="Arial" panose="020B0604020202020204" pitchFamily="34" charset="0"/>
                        <a:buChar char="•"/>
                      </a:pPr>
                      <a:r>
                        <a:rPr lang="en-US" sz="1000" dirty="0">
                          <a:solidFill>
                            <a:srgbClr val="06164A"/>
                          </a:solidFill>
                        </a:rPr>
                        <a:t>Informal: Spouses, family, mom tribe, isolation (moms not looking for help, try to push through on their own)</a:t>
                      </a:r>
                    </a:p>
                    <a:p>
                      <a:pPr marL="285750" indent="-285750">
                        <a:buFont typeface="Arial" panose="020B0604020202020204" pitchFamily="34" charset="0"/>
                        <a:buChar char="•"/>
                      </a:pPr>
                      <a:r>
                        <a:rPr lang="en-US" sz="1000" dirty="0">
                          <a:solidFill>
                            <a:srgbClr val="06164A"/>
                          </a:solidFill>
                        </a:rPr>
                        <a:t>Formal: Rachel Hollis, Denise Albert, Scary Mommy, Mother Honestly, Motherly, Samantha Ettus, Eve </a:t>
                      </a:r>
                      <a:r>
                        <a:rPr lang="en-US" sz="1000" dirty="0" err="1">
                          <a:solidFill>
                            <a:srgbClr val="06164A"/>
                          </a:solidFill>
                        </a:rPr>
                        <a:t>Rodksy</a:t>
                      </a:r>
                      <a:r>
                        <a:rPr lang="en-US" sz="1000" dirty="0">
                          <a:solidFill>
                            <a:srgbClr val="06164A"/>
                          </a:solidFill>
                        </a:rPr>
                        <a:t>, Glennon Doyle</a:t>
                      </a:r>
                    </a:p>
                  </a:txBody>
                  <a:tcPr>
                    <a:noFill/>
                  </a:tcPr>
                </a:tc>
                <a:tc>
                  <a:txBody>
                    <a:bodyPr/>
                    <a:lstStyle/>
                    <a:p>
                      <a:pPr marL="285750" indent="-285750">
                        <a:buFont typeface="Arial" panose="020B0604020202020204" pitchFamily="34" charset="0"/>
                        <a:buChar char="•"/>
                      </a:pPr>
                      <a:r>
                        <a:rPr lang="en-US" sz="1000" dirty="0">
                          <a:solidFill>
                            <a:srgbClr val="06164A"/>
                          </a:solidFill>
                        </a:rPr>
                        <a:t>Feeling lost, alone, pressure of being primary caregiver, stress of balancing work and family</a:t>
                      </a:r>
                    </a:p>
                    <a:p>
                      <a:pPr marL="285750" indent="-285750">
                        <a:buFont typeface="Arial" panose="020B0604020202020204" pitchFamily="34" charset="0"/>
                        <a:buChar char="•"/>
                      </a:pPr>
                      <a:r>
                        <a:rPr lang="en-US" sz="1000" dirty="0">
                          <a:solidFill>
                            <a:srgbClr val="06164A"/>
                          </a:solidFill>
                        </a:rPr>
                        <a:t>Finding quality childcare and other resources</a:t>
                      </a:r>
                    </a:p>
                    <a:p>
                      <a:pPr marL="285750" indent="-285750">
                        <a:buFont typeface="Arial" panose="020B0604020202020204" pitchFamily="34" charset="0"/>
                        <a:buChar char="•"/>
                      </a:pPr>
                      <a:r>
                        <a:rPr lang="en-US" sz="1000" dirty="0">
                          <a:solidFill>
                            <a:srgbClr val="06164A"/>
                          </a:solidFill>
                        </a:rPr>
                        <a:t>Battling maternal mental health issues (anxiety, PPD)</a:t>
                      </a:r>
                    </a:p>
                  </a:txBody>
                  <a:tcPr>
                    <a:noFill/>
                  </a:tcPr>
                </a:tc>
                <a:tc>
                  <a:txBody>
                    <a:bodyPr/>
                    <a:lstStyle/>
                    <a:p>
                      <a:pPr marL="285750" indent="-285750">
                        <a:buFont typeface="Arial" panose="020B0604020202020204" pitchFamily="34" charset="0"/>
                        <a:buChar char="•"/>
                      </a:pPr>
                      <a:r>
                        <a:rPr lang="en-US" sz="1000" dirty="0">
                          <a:solidFill>
                            <a:srgbClr val="06164A"/>
                          </a:solidFill>
                        </a:rPr>
                        <a:t>Evaluate trends, data and companies to offer only the best recommendations</a:t>
                      </a:r>
                    </a:p>
                    <a:p>
                      <a:pPr marL="285750" indent="-285750">
                        <a:buFont typeface="Arial" panose="020B0604020202020204" pitchFamily="34" charset="0"/>
                        <a:buChar char="•"/>
                      </a:pPr>
                      <a:r>
                        <a:rPr lang="en-US" sz="1000" dirty="0">
                          <a:solidFill>
                            <a:srgbClr val="06164A"/>
                          </a:solidFill>
                        </a:rPr>
                        <a:t>Problem solves creatively, unafraid  to change perspectives and break routine</a:t>
                      </a:r>
                    </a:p>
                    <a:p>
                      <a:pPr marL="285750" indent="-285750">
                        <a:buFont typeface="Arial" panose="020B0604020202020204" pitchFamily="34" charset="0"/>
                        <a:buChar char="•"/>
                      </a:pPr>
                      <a:r>
                        <a:rPr lang="en-US" sz="1000" dirty="0">
                          <a:solidFill>
                            <a:srgbClr val="06164A"/>
                          </a:solidFill>
                        </a:rPr>
                        <a:t>Teach women leaving due to the shecession and childcare crisis how to transition from a traditional notion of corporate America to a thriving virtual/office hybrid that works for them, their employer and their children</a:t>
                      </a:r>
                    </a:p>
                    <a:p>
                      <a:pPr marL="285750" indent="-285750">
                        <a:buFont typeface="Arial" panose="020B0604020202020204" pitchFamily="34" charset="0"/>
                        <a:buChar char="•"/>
                      </a:pPr>
                      <a:r>
                        <a:rPr lang="en-US" sz="1000" dirty="0">
                          <a:solidFill>
                            <a:srgbClr val="06164A"/>
                          </a:solidFill>
                        </a:rPr>
                        <a:t>Helping women prioritize, reduce stress, help them focus and ignore FOMO, improve productivity and time management, and even help with work-life balance as they create better boundaries for their workday</a:t>
                      </a:r>
                    </a:p>
                    <a:p>
                      <a:pPr marL="285750" indent="-285750">
                        <a:buFont typeface="Arial" panose="020B0604020202020204" pitchFamily="34" charset="0"/>
                        <a:buChar char="•"/>
                      </a:pPr>
                      <a:r>
                        <a:rPr lang="en-US" sz="1000" dirty="0">
                          <a:solidFill>
                            <a:srgbClr val="06164A"/>
                          </a:solidFill>
                        </a:rPr>
                        <a:t>Change the stigma and myth of single moms, ideas for others to support more single moms in healthier productive ways (helping with kid drop off and pick up), things not to say (who is the father), tax and federal laws that affect them</a:t>
                      </a:r>
                    </a:p>
                  </a:txBody>
                  <a:tcPr>
                    <a:noFill/>
                  </a:tcPr>
                </a:tc>
                <a:extLst>
                  <a:ext uri="{0D108BD9-81ED-4DB2-BD59-A6C34878D82A}">
                    <a16:rowId xmlns:a16="http://schemas.microsoft.com/office/drawing/2014/main" val="3164140867"/>
                  </a:ext>
                </a:extLst>
              </a:tr>
              <a:tr h="724435">
                <a:tc>
                  <a:txBody>
                    <a:bodyPr/>
                    <a:lstStyle/>
                    <a:p>
                      <a:pPr algn="ctr"/>
                      <a:r>
                        <a:rPr lang="en-US" sz="1000" b="1" dirty="0">
                          <a:solidFill>
                            <a:srgbClr val="06164A"/>
                          </a:solidFill>
                        </a:rPr>
                        <a:t>B2B</a:t>
                      </a:r>
                    </a:p>
                  </a:txBody>
                  <a:tcPr>
                    <a:noFill/>
                  </a:tcPr>
                </a:tc>
                <a:tc>
                  <a:txBody>
                    <a:bodyPr/>
                    <a:lstStyle/>
                    <a:p>
                      <a:pPr marL="285750" indent="-285750">
                        <a:buFont typeface="Arial" panose="020B0604020202020204" pitchFamily="34" charset="0"/>
                        <a:buChar char="•"/>
                      </a:pPr>
                      <a:r>
                        <a:rPr lang="en-US" sz="1000" dirty="0">
                          <a:solidFill>
                            <a:srgbClr val="06164A"/>
                          </a:solidFill>
                        </a:rPr>
                        <a:t>Kathy </a:t>
                      </a:r>
                      <a:r>
                        <a:rPr lang="en-US" sz="1000" dirty="0" err="1">
                          <a:solidFill>
                            <a:srgbClr val="06164A"/>
                          </a:solidFill>
                        </a:rPr>
                        <a:t>Buckworth</a:t>
                      </a:r>
                      <a:endParaRPr lang="en-US" sz="1000" dirty="0">
                        <a:solidFill>
                          <a:srgbClr val="06164A"/>
                        </a:solidFill>
                      </a:endParaRPr>
                    </a:p>
                    <a:p>
                      <a:pPr marL="285750" indent="-285750">
                        <a:buFont typeface="Arial" panose="020B0604020202020204" pitchFamily="34" charset="0"/>
                        <a:buChar char="•"/>
                      </a:pPr>
                      <a:r>
                        <a:rPr lang="en-US" sz="1000" dirty="0">
                          <a:solidFill>
                            <a:srgbClr val="06164A"/>
                          </a:solidFill>
                        </a:rPr>
                        <a:t>Mary </a:t>
                      </a:r>
                      <a:r>
                        <a:rPr lang="en-US" sz="1000" dirty="0" err="1">
                          <a:solidFill>
                            <a:srgbClr val="06164A"/>
                          </a:solidFill>
                        </a:rPr>
                        <a:t>LoVerde</a:t>
                      </a:r>
                      <a:endParaRPr lang="en-US" sz="1000" dirty="0">
                        <a:solidFill>
                          <a:srgbClr val="06164A"/>
                        </a:solidFill>
                      </a:endParaRPr>
                    </a:p>
                    <a:p>
                      <a:pPr marL="285750" indent="-285750">
                        <a:buFont typeface="Arial" panose="020B0604020202020204" pitchFamily="34" charset="0"/>
                        <a:buChar char="•"/>
                      </a:pPr>
                      <a:r>
                        <a:rPr lang="en-US" sz="1000" dirty="0">
                          <a:solidFill>
                            <a:srgbClr val="06164A"/>
                          </a:solidFill>
                        </a:rPr>
                        <a:t>Christine Carter</a:t>
                      </a:r>
                    </a:p>
                    <a:p>
                      <a:pPr marL="285750" indent="-285750">
                        <a:buFont typeface="Arial" panose="020B0604020202020204" pitchFamily="34" charset="0"/>
                        <a:buChar char="•"/>
                      </a:pPr>
                      <a:r>
                        <a:rPr lang="en-US" sz="1000" dirty="0">
                          <a:solidFill>
                            <a:srgbClr val="06164A"/>
                          </a:solidFill>
                        </a:rPr>
                        <a:t>Daisy Dowling</a:t>
                      </a:r>
                    </a:p>
                  </a:txBody>
                  <a:tcPr>
                    <a:noFill/>
                  </a:tcPr>
                </a:tc>
                <a:tc>
                  <a:txBody>
                    <a:bodyPr/>
                    <a:lstStyle/>
                    <a:p>
                      <a:pPr marL="285750" indent="-285750">
                        <a:buFont typeface="Arial" panose="020B0604020202020204" pitchFamily="34" charset="0"/>
                        <a:buChar char="•"/>
                      </a:pPr>
                      <a:r>
                        <a:rPr lang="en-US" sz="1000" dirty="0">
                          <a:solidFill>
                            <a:srgbClr val="06164A"/>
                          </a:solidFill>
                        </a:rPr>
                        <a:t>Retain working parents</a:t>
                      </a:r>
                    </a:p>
                    <a:p>
                      <a:pPr marL="285750" indent="-285750">
                        <a:buFont typeface="Arial" panose="020B0604020202020204" pitchFamily="34" charset="0"/>
                        <a:buChar char="•"/>
                      </a:pPr>
                      <a:r>
                        <a:rPr lang="en-US" sz="1000" dirty="0">
                          <a:solidFill>
                            <a:srgbClr val="06164A"/>
                          </a:solidFill>
                        </a:rPr>
                        <a:t>Ensure they’re addressing the needs of their workforce</a:t>
                      </a:r>
                    </a:p>
                  </a:txBody>
                  <a:tcPr>
                    <a:noFill/>
                  </a:tcPr>
                </a:tc>
                <a:tc>
                  <a:txBody>
                    <a:bodyPr/>
                    <a:lstStyle/>
                    <a:p>
                      <a:pPr marL="285750" indent="-285750">
                        <a:buFont typeface="Arial" panose="020B0604020202020204" pitchFamily="34" charset="0"/>
                        <a:buChar char="•"/>
                      </a:pPr>
                      <a:r>
                        <a:rPr lang="en-US" sz="1000" dirty="0">
                          <a:solidFill>
                            <a:srgbClr val="06164A"/>
                          </a:solidFill>
                        </a:rPr>
                        <a:t>Introduce resources, share government policies around paid family leave, childcare, etc.</a:t>
                      </a:r>
                    </a:p>
                    <a:p>
                      <a:pPr marL="285750" indent="-285750">
                        <a:buFont typeface="Arial" panose="020B0604020202020204" pitchFamily="34" charset="0"/>
                        <a:buChar char="•"/>
                      </a:pPr>
                      <a:r>
                        <a:rPr lang="en-US" sz="1000" dirty="0">
                          <a:solidFill>
                            <a:srgbClr val="06164A"/>
                          </a:solidFill>
                        </a:rPr>
                        <a:t>Encourage employers to be understanding and evaluate trends, data and companies to offer only the best recommendations</a:t>
                      </a:r>
                    </a:p>
                  </a:txBody>
                  <a:tcPr>
                    <a:noFill/>
                  </a:tcPr>
                </a:tc>
                <a:extLst>
                  <a:ext uri="{0D108BD9-81ED-4DB2-BD59-A6C34878D82A}">
                    <a16:rowId xmlns:a16="http://schemas.microsoft.com/office/drawing/2014/main" val="3131765500"/>
                  </a:ext>
                </a:extLst>
              </a:tr>
            </a:tbl>
          </a:graphicData>
        </a:graphic>
      </p:graphicFrame>
      <p:sp>
        <p:nvSpPr>
          <p:cNvPr id="6" name="Rectangle 5">
            <a:extLst>
              <a:ext uri="{FF2B5EF4-FFF2-40B4-BE49-F238E27FC236}">
                <a16:creationId xmlns:a16="http://schemas.microsoft.com/office/drawing/2014/main" id="{0C71929E-0A88-4280-A77C-985900AB3188}"/>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F6966AF6-901A-41D5-9D6B-652196FF3E6B}"/>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3969378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9ACA1-3C35-4A31-AE59-760D0E7FE3B3}"/>
              </a:ext>
            </a:extLst>
          </p:cNvPr>
          <p:cNvSpPr>
            <a:spLocks noGrp="1"/>
          </p:cNvSpPr>
          <p:nvPr>
            <p:ph type="title"/>
          </p:nvPr>
        </p:nvSpPr>
        <p:spPr/>
        <p:txBody>
          <a:bodyPr/>
          <a:lstStyle/>
          <a:p>
            <a:r>
              <a:rPr lang="en-US" b="1" dirty="0">
                <a:solidFill>
                  <a:srgbClr val="3085AC"/>
                </a:solidFill>
              </a:rPr>
              <a:t>SWOT Analysis</a:t>
            </a:r>
          </a:p>
        </p:txBody>
      </p:sp>
      <p:graphicFrame>
        <p:nvGraphicFramePr>
          <p:cNvPr id="5" name="Content Placeholder 4">
            <a:extLst>
              <a:ext uri="{FF2B5EF4-FFF2-40B4-BE49-F238E27FC236}">
                <a16:creationId xmlns:a16="http://schemas.microsoft.com/office/drawing/2014/main" id="{1A6180C3-95A4-4E70-B174-D468CF4B3B79}"/>
              </a:ext>
            </a:extLst>
          </p:cNvPr>
          <p:cNvGraphicFramePr>
            <a:graphicFrameLocks noGrp="1"/>
          </p:cNvGraphicFramePr>
          <p:nvPr>
            <p:ph idx="1"/>
            <p:extLst>
              <p:ext uri="{D42A27DB-BD31-4B8C-83A1-F6EECF244321}">
                <p14:modId xmlns:p14="http://schemas.microsoft.com/office/powerpoint/2010/main" val="456084668"/>
              </p:ext>
            </p:extLst>
          </p:nvPr>
        </p:nvGraphicFramePr>
        <p:xfrm>
          <a:off x="838200" y="1761457"/>
          <a:ext cx="9746072" cy="3358312"/>
        </p:xfrm>
        <a:graphic>
          <a:graphicData uri="http://schemas.openxmlformats.org/drawingml/2006/table">
            <a:tbl>
              <a:tblPr firstRow="1" bandRow="1">
                <a:tableStyleId>{5C22544A-7EE6-4342-B048-85BDC9FD1C3A}</a:tableStyleId>
              </a:tblPr>
              <a:tblGrid>
                <a:gridCol w="4873036">
                  <a:extLst>
                    <a:ext uri="{9D8B030D-6E8A-4147-A177-3AD203B41FA5}">
                      <a16:colId xmlns:a16="http://schemas.microsoft.com/office/drawing/2014/main" val="191108113"/>
                    </a:ext>
                  </a:extLst>
                </a:gridCol>
                <a:gridCol w="4873036">
                  <a:extLst>
                    <a:ext uri="{9D8B030D-6E8A-4147-A177-3AD203B41FA5}">
                      <a16:colId xmlns:a16="http://schemas.microsoft.com/office/drawing/2014/main" val="1765766950"/>
                    </a:ext>
                  </a:extLst>
                </a:gridCol>
              </a:tblGrid>
              <a:tr h="1518141">
                <a:tc>
                  <a:txBody>
                    <a:bodyPr/>
                    <a:lstStyle/>
                    <a:p>
                      <a:pPr marL="274320" indent="0">
                        <a:spcBef>
                          <a:spcPts val="0"/>
                        </a:spcBef>
                        <a:buFont typeface="Arial" panose="020B0604020202020204" pitchFamily="34" charset="0"/>
                        <a:buNone/>
                      </a:pPr>
                      <a:r>
                        <a:rPr lang="en-US" sz="1100" b="1" dirty="0">
                          <a:solidFill>
                            <a:srgbClr val="06164A"/>
                          </a:solidFill>
                        </a:rPr>
                        <a:t>Strengths:</a:t>
                      </a:r>
                    </a:p>
                    <a:p>
                      <a:pPr marL="560070" indent="-285750">
                        <a:spcBef>
                          <a:spcPts val="0"/>
                        </a:spcBef>
                        <a:buFont typeface="Arial" panose="020B0604020202020204" pitchFamily="34" charset="0"/>
                        <a:buChar char="•"/>
                      </a:pPr>
                      <a:r>
                        <a:rPr lang="en-US" sz="1100" b="0" dirty="0">
                          <a:solidFill>
                            <a:srgbClr val="06164A"/>
                          </a:solidFill>
                        </a:rPr>
                        <a:t>Unique brand positioning (embodies the personal brand)</a:t>
                      </a:r>
                    </a:p>
                    <a:p>
                      <a:pPr marL="560070" indent="-285750">
                        <a:spcBef>
                          <a:spcPts val="0"/>
                        </a:spcBef>
                        <a:buFont typeface="Arial" panose="020B0604020202020204" pitchFamily="34" charset="0"/>
                        <a:buChar char="•"/>
                      </a:pPr>
                      <a:r>
                        <a:rPr lang="en-US" sz="1100" b="0" dirty="0">
                          <a:solidFill>
                            <a:srgbClr val="06164A"/>
                          </a:solidFill>
                        </a:rPr>
                        <a:t>Strong emotional (empathy) and functional (data) benefit</a:t>
                      </a:r>
                    </a:p>
                    <a:p>
                      <a:pPr marL="560070" indent="-285750">
                        <a:spcBef>
                          <a:spcPts val="0"/>
                        </a:spcBef>
                        <a:buFont typeface="Arial" panose="020B0604020202020204" pitchFamily="34" charset="0"/>
                        <a:buChar char="•"/>
                      </a:pPr>
                      <a:r>
                        <a:rPr lang="en-US" sz="1100" b="0" dirty="0">
                          <a:solidFill>
                            <a:srgbClr val="06164A"/>
                          </a:solidFill>
                        </a:rPr>
                        <a:t>Great marketing and national press</a:t>
                      </a:r>
                    </a:p>
                    <a:p>
                      <a:pPr marL="560070" indent="-285750">
                        <a:spcBef>
                          <a:spcPts val="0"/>
                        </a:spcBef>
                        <a:buFont typeface="Arial" panose="020B0604020202020204" pitchFamily="34" charset="0"/>
                        <a:buChar char="•"/>
                      </a:pPr>
                      <a:r>
                        <a:rPr lang="en-US" sz="1100" b="0" dirty="0">
                          <a:solidFill>
                            <a:srgbClr val="06164A"/>
                          </a:solidFill>
                        </a:rPr>
                        <a:t>Communicate authentically w/audience</a:t>
                      </a:r>
                    </a:p>
                    <a:p>
                      <a:pPr marL="560070" indent="-285750">
                        <a:spcBef>
                          <a:spcPts val="0"/>
                        </a:spcBef>
                        <a:buFont typeface="Arial" panose="020B0604020202020204" pitchFamily="34" charset="0"/>
                        <a:buChar char="•"/>
                      </a:pPr>
                      <a:r>
                        <a:rPr lang="en-US" sz="1100" b="0" dirty="0">
                          <a:solidFill>
                            <a:srgbClr val="06164A"/>
                          </a:solidFill>
                        </a:rPr>
                        <a:t>Strong in social media and writing</a:t>
                      </a:r>
                    </a:p>
                    <a:p>
                      <a:pPr marL="560070" indent="-285750">
                        <a:spcBef>
                          <a:spcPts val="0"/>
                        </a:spcBef>
                        <a:buFont typeface="Arial" panose="020B0604020202020204" pitchFamily="34" charset="0"/>
                        <a:buChar char="•"/>
                      </a:pPr>
                      <a:r>
                        <a:rPr lang="en-US" sz="1100" b="0" dirty="0">
                          <a:solidFill>
                            <a:srgbClr val="06164A"/>
                          </a:solidFill>
                        </a:rPr>
                        <a:t>Seasoned managers and publicist</a:t>
                      </a:r>
                    </a:p>
                  </a:txBody>
                  <a:tcP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accent2"/>
                    </a:solidFill>
                  </a:tcPr>
                </a:tc>
                <a:tc>
                  <a:txBody>
                    <a:bodyPr/>
                    <a:lstStyle/>
                    <a:p>
                      <a:pPr marL="274320">
                        <a:spcBef>
                          <a:spcPts val="0"/>
                        </a:spcBef>
                      </a:pPr>
                      <a:r>
                        <a:rPr lang="en-US" sz="1100" b="1" dirty="0">
                          <a:solidFill>
                            <a:srgbClr val="06164A"/>
                          </a:solidFill>
                        </a:rPr>
                        <a:t>Weaknesses:</a:t>
                      </a:r>
                    </a:p>
                    <a:p>
                      <a:pPr marL="560070" indent="-285750">
                        <a:spcBef>
                          <a:spcPts val="0"/>
                        </a:spcBef>
                        <a:buFont typeface="Arial" panose="020B0604020202020204" pitchFamily="34" charset="0"/>
                        <a:buChar char="•"/>
                      </a:pPr>
                      <a:r>
                        <a:rPr lang="en-US" sz="1100" b="0" dirty="0">
                          <a:solidFill>
                            <a:srgbClr val="06164A"/>
                          </a:solidFill>
                        </a:rPr>
                        <a:t>Engagement decline</a:t>
                      </a:r>
                    </a:p>
                    <a:p>
                      <a:pPr marL="560070" indent="-285750">
                        <a:spcBef>
                          <a:spcPts val="0"/>
                        </a:spcBef>
                        <a:buFont typeface="Arial" panose="020B0604020202020204" pitchFamily="34" charset="0"/>
                        <a:buChar char="•"/>
                      </a:pPr>
                      <a:r>
                        <a:rPr lang="en-US" sz="1100" b="0" dirty="0">
                          <a:solidFill>
                            <a:srgbClr val="06164A"/>
                          </a:solidFill>
                        </a:rPr>
                        <a:t>Low brand awareness</a:t>
                      </a:r>
                    </a:p>
                    <a:p>
                      <a:pPr marL="560070" indent="-285750">
                        <a:spcBef>
                          <a:spcPts val="0"/>
                        </a:spcBef>
                        <a:buFont typeface="Arial" panose="020B0604020202020204" pitchFamily="34" charset="0"/>
                        <a:buChar char="•"/>
                      </a:pPr>
                      <a:r>
                        <a:rPr lang="en-US" sz="1100" b="0" dirty="0">
                          <a:solidFill>
                            <a:srgbClr val="06164A"/>
                          </a:solidFill>
                        </a:rPr>
                        <a:t>Training interns to transition social media</a:t>
                      </a:r>
                    </a:p>
                    <a:p>
                      <a:pPr marL="560070" indent="-285750">
                        <a:spcBef>
                          <a:spcPts val="0"/>
                        </a:spcBef>
                        <a:buFont typeface="Arial" panose="020B0604020202020204" pitchFamily="34" charset="0"/>
                        <a:buChar char="•"/>
                      </a:pPr>
                      <a:r>
                        <a:rPr lang="en-US" sz="1100" b="0" dirty="0">
                          <a:solidFill>
                            <a:srgbClr val="06164A"/>
                          </a:solidFill>
                        </a:rPr>
                        <a:t>Personal brand image (hair, makeup)</a:t>
                      </a:r>
                    </a:p>
                  </a:txBody>
                  <a:tcP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626802861"/>
                  </a:ext>
                </a:extLst>
              </a:tr>
              <a:tr h="1840171">
                <a:tc>
                  <a:txBody>
                    <a:bodyPr/>
                    <a:lstStyle/>
                    <a:p>
                      <a:pPr marL="274320">
                        <a:spcBef>
                          <a:spcPts val="0"/>
                        </a:spcBef>
                      </a:pPr>
                      <a:r>
                        <a:rPr lang="en-US" sz="1100" b="1" dirty="0">
                          <a:solidFill>
                            <a:srgbClr val="06164A"/>
                          </a:solidFill>
                        </a:rPr>
                        <a:t>Opportunities:</a:t>
                      </a:r>
                    </a:p>
                    <a:p>
                      <a:pPr marL="560070" indent="-285750">
                        <a:spcBef>
                          <a:spcPts val="0"/>
                        </a:spcBef>
                        <a:buFont typeface="Arial" panose="020B0604020202020204" pitchFamily="34" charset="0"/>
                        <a:buChar char="•"/>
                      </a:pPr>
                      <a:r>
                        <a:rPr lang="en-US" sz="1100" b="0" dirty="0">
                          <a:solidFill>
                            <a:srgbClr val="06164A"/>
                          </a:solidFill>
                        </a:rPr>
                        <a:t>Obtain more global press</a:t>
                      </a:r>
                    </a:p>
                    <a:p>
                      <a:pPr marL="560070" indent="-285750">
                        <a:spcBef>
                          <a:spcPts val="0"/>
                        </a:spcBef>
                        <a:buFont typeface="Arial" panose="020B0604020202020204" pitchFamily="34" charset="0"/>
                        <a:buChar char="•"/>
                      </a:pPr>
                      <a:r>
                        <a:rPr lang="en-US" sz="1100" b="0" dirty="0">
                          <a:solidFill>
                            <a:srgbClr val="06164A"/>
                          </a:solidFill>
                        </a:rPr>
                        <a:t>Positioning as a thought leader and national/global media expert</a:t>
                      </a:r>
                    </a:p>
                    <a:p>
                      <a:pPr marL="560070" indent="-285750">
                        <a:spcBef>
                          <a:spcPts val="0"/>
                        </a:spcBef>
                        <a:buFont typeface="Arial" panose="020B0604020202020204" pitchFamily="34" charset="0"/>
                        <a:buChar char="•"/>
                      </a:pPr>
                      <a:r>
                        <a:rPr lang="en-US" sz="1100" b="0" dirty="0">
                          <a:solidFill>
                            <a:srgbClr val="06164A"/>
                          </a:solidFill>
                        </a:rPr>
                        <a:t>Increased referrals from existing customers</a:t>
                      </a:r>
                    </a:p>
                    <a:p>
                      <a:pPr marL="560070" indent="-285750">
                        <a:spcBef>
                          <a:spcPts val="0"/>
                        </a:spcBef>
                        <a:buFont typeface="Arial" panose="020B0604020202020204" pitchFamily="34" charset="0"/>
                        <a:buChar char="•"/>
                      </a:pPr>
                      <a:r>
                        <a:rPr lang="en-US" sz="1100" b="0" dirty="0">
                          <a:solidFill>
                            <a:srgbClr val="06164A"/>
                          </a:solidFill>
                        </a:rPr>
                        <a:t>COVID has changed the future of work. Teach women leaving due to the shecession and childcare crisis how to transition from a traditional notion of corporate America to a thriving virtual/office hybrid that works for them, their employer and their children</a:t>
                      </a:r>
                    </a:p>
                  </a:txBody>
                  <a:tcP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accent3"/>
                    </a:solidFill>
                  </a:tcPr>
                </a:tc>
                <a:tc>
                  <a:txBody>
                    <a:bodyPr/>
                    <a:lstStyle/>
                    <a:p>
                      <a:pPr marL="274320">
                        <a:spcBef>
                          <a:spcPts val="0"/>
                        </a:spcBef>
                      </a:pPr>
                      <a:r>
                        <a:rPr lang="en-US" sz="1100" b="1" dirty="0">
                          <a:solidFill>
                            <a:srgbClr val="06164A"/>
                          </a:solidFill>
                        </a:rPr>
                        <a:t>Threats:</a:t>
                      </a:r>
                    </a:p>
                    <a:p>
                      <a:pPr marL="560070" indent="-285750">
                        <a:spcBef>
                          <a:spcPts val="0"/>
                        </a:spcBef>
                        <a:buFont typeface="Arial" panose="020B0604020202020204" pitchFamily="34" charset="0"/>
                        <a:buChar char="•"/>
                      </a:pPr>
                      <a:r>
                        <a:rPr lang="en-US" sz="1100" b="0" dirty="0">
                          <a:solidFill>
                            <a:srgbClr val="06164A"/>
                          </a:solidFill>
                        </a:rPr>
                        <a:t>Competitors emerging as lifestyle influencers bleed into working mom and B2B space</a:t>
                      </a:r>
                    </a:p>
                    <a:p>
                      <a:pPr marL="560070" indent="-285750">
                        <a:spcBef>
                          <a:spcPts val="0"/>
                        </a:spcBef>
                        <a:buFont typeface="Arial" panose="020B0604020202020204" pitchFamily="34" charset="0"/>
                        <a:buChar char="•"/>
                      </a:pPr>
                      <a:r>
                        <a:rPr lang="en-US" sz="1100" b="0" dirty="0">
                          <a:solidFill>
                            <a:srgbClr val="06164A"/>
                          </a:solidFill>
                        </a:rPr>
                        <a:t>The rise of popular female CEOs having children and becoming thought leaders</a:t>
                      </a:r>
                    </a:p>
                  </a:txBody>
                  <a:tcP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1980566113"/>
                  </a:ext>
                </a:extLst>
              </a:tr>
            </a:tbl>
          </a:graphicData>
        </a:graphic>
      </p:graphicFrame>
      <p:sp>
        <p:nvSpPr>
          <p:cNvPr id="7" name="Rectangle 6">
            <a:extLst>
              <a:ext uri="{FF2B5EF4-FFF2-40B4-BE49-F238E27FC236}">
                <a16:creationId xmlns:a16="http://schemas.microsoft.com/office/drawing/2014/main" id="{728E006C-09AC-4BBC-BEF9-0F00ADBEB5F0}"/>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Text&#10;&#10;Description automatically generated">
            <a:extLst>
              <a:ext uri="{FF2B5EF4-FFF2-40B4-BE49-F238E27FC236}">
                <a16:creationId xmlns:a16="http://schemas.microsoft.com/office/drawing/2014/main" id="{70851DF4-4397-4A81-887D-A707708BEA54}"/>
              </a:ext>
            </a:extLst>
          </p:cNvPr>
          <p:cNvPicPr>
            <a:picLocks noChangeAspect="1"/>
          </p:cNvPicPr>
          <p:nvPr/>
        </p:nvPicPr>
        <p:blipFill rotWithShape="1">
          <a:blip r:embed="rId2">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2808483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8B11F-4803-4896-B516-4726AA51B8B1}"/>
              </a:ext>
            </a:extLst>
          </p:cNvPr>
          <p:cNvSpPr>
            <a:spLocks noGrp="1"/>
          </p:cNvSpPr>
          <p:nvPr>
            <p:ph type="title"/>
          </p:nvPr>
        </p:nvSpPr>
        <p:spPr/>
        <p:txBody>
          <a:bodyPr/>
          <a:lstStyle/>
          <a:p>
            <a:r>
              <a:rPr lang="en-US" b="1" dirty="0">
                <a:solidFill>
                  <a:srgbClr val="3085AC"/>
                </a:solidFill>
              </a:rPr>
              <a:t>Opportunities To Address</a:t>
            </a:r>
          </a:p>
        </p:txBody>
      </p:sp>
      <p:sp>
        <p:nvSpPr>
          <p:cNvPr id="3" name="Content Placeholder 2">
            <a:extLst>
              <a:ext uri="{FF2B5EF4-FFF2-40B4-BE49-F238E27FC236}">
                <a16:creationId xmlns:a16="http://schemas.microsoft.com/office/drawing/2014/main" id="{8771DC0C-F372-4943-9252-D3F1FA7A216A}"/>
              </a:ext>
            </a:extLst>
          </p:cNvPr>
          <p:cNvSpPr>
            <a:spLocks noGrp="1"/>
          </p:cNvSpPr>
          <p:nvPr>
            <p:ph idx="1"/>
          </p:nvPr>
        </p:nvSpPr>
        <p:spPr>
          <a:xfrm>
            <a:off x="838200" y="1825625"/>
            <a:ext cx="10515600" cy="3358312"/>
          </a:xfrm>
        </p:spPr>
        <p:txBody>
          <a:bodyPr>
            <a:normAutofit fontScale="77500" lnSpcReduction="20000"/>
          </a:bodyPr>
          <a:lstStyle/>
          <a:p>
            <a:r>
              <a:rPr lang="en-US" sz="1800" dirty="0">
                <a:solidFill>
                  <a:srgbClr val="DEA929"/>
                </a:solidFill>
              </a:rPr>
              <a:t>Brand Awareness</a:t>
            </a:r>
          </a:p>
          <a:p>
            <a:pPr lvl="1"/>
            <a:r>
              <a:rPr lang="en-US" sz="1600" dirty="0">
                <a:solidFill>
                  <a:srgbClr val="06164A"/>
                </a:solidFill>
              </a:rPr>
              <a:t>Distribution expansion of MOM AF</a:t>
            </a:r>
          </a:p>
          <a:p>
            <a:pPr lvl="1"/>
            <a:r>
              <a:rPr lang="en-US" sz="1600" dirty="0">
                <a:solidFill>
                  <a:srgbClr val="06164A"/>
                </a:solidFill>
              </a:rPr>
              <a:t>Sequel to MOM AF</a:t>
            </a:r>
          </a:p>
          <a:p>
            <a:pPr lvl="1"/>
            <a:r>
              <a:rPr lang="en-US" sz="1600" dirty="0">
                <a:solidFill>
                  <a:srgbClr val="06164A"/>
                </a:solidFill>
              </a:rPr>
              <a:t>Short Form and Traditional Media</a:t>
            </a:r>
          </a:p>
          <a:p>
            <a:pPr lvl="1"/>
            <a:r>
              <a:rPr lang="en-US" sz="1600" dirty="0">
                <a:solidFill>
                  <a:srgbClr val="06164A"/>
                </a:solidFill>
              </a:rPr>
              <a:t>Branded Digital Content (e.g. music, YouTube, podcast)</a:t>
            </a:r>
          </a:p>
          <a:p>
            <a:pPr lvl="1"/>
            <a:r>
              <a:rPr lang="en-US" sz="1600" dirty="0">
                <a:solidFill>
                  <a:srgbClr val="06164A"/>
                </a:solidFill>
              </a:rPr>
              <a:t>TV/Film adaptation of MOM AF</a:t>
            </a:r>
          </a:p>
          <a:p>
            <a:r>
              <a:rPr lang="en-US" sz="1800" dirty="0">
                <a:solidFill>
                  <a:srgbClr val="DEA929"/>
                </a:solidFill>
              </a:rPr>
              <a:t>Thought Leadership</a:t>
            </a:r>
          </a:p>
          <a:p>
            <a:pPr lvl="1"/>
            <a:r>
              <a:rPr lang="en-US" sz="1600" dirty="0">
                <a:solidFill>
                  <a:srgbClr val="06164A"/>
                </a:solidFill>
              </a:rPr>
              <a:t>Media Analyst</a:t>
            </a:r>
          </a:p>
          <a:p>
            <a:pPr lvl="1"/>
            <a:r>
              <a:rPr lang="en-US" sz="1600" dirty="0">
                <a:solidFill>
                  <a:srgbClr val="06164A"/>
                </a:solidFill>
              </a:rPr>
              <a:t>Purpose-driven</a:t>
            </a:r>
          </a:p>
          <a:p>
            <a:pPr lvl="1"/>
            <a:r>
              <a:rPr lang="en-US" sz="1600" dirty="0">
                <a:solidFill>
                  <a:srgbClr val="06164A"/>
                </a:solidFill>
              </a:rPr>
              <a:t>TV Strategy (podcast or MOM AF into TV adaptation)</a:t>
            </a:r>
          </a:p>
          <a:p>
            <a:pPr lvl="1"/>
            <a:r>
              <a:rPr lang="en-US" sz="1600" dirty="0">
                <a:solidFill>
                  <a:srgbClr val="06164A"/>
                </a:solidFill>
              </a:rPr>
              <a:t>State of Black Mothers in America</a:t>
            </a:r>
          </a:p>
          <a:p>
            <a:pPr lvl="1"/>
            <a:r>
              <a:rPr lang="en-US" sz="1600" dirty="0">
                <a:solidFill>
                  <a:srgbClr val="06164A"/>
                </a:solidFill>
              </a:rPr>
              <a:t>Boutique/Popcorn products (automated and tripwire offers, merch, exclusive consumer subscription offering) </a:t>
            </a:r>
          </a:p>
          <a:p>
            <a:r>
              <a:rPr lang="en-US" sz="1800" dirty="0">
                <a:solidFill>
                  <a:srgbClr val="DEA929"/>
                </a:solidFill>
              </a:rPr>
              <a:t>Strategic Partnerships and Business Development</a:t>
            </a:r>
          </a:p>
          <a:p>
            <a:pPr lvl="1"/>
            <a:r>
              <a:rPr lang="en-US" sz="1600" dirty="0">
                <a:solidFill>
                  <a:srgbClr val="06164A"/>
                </a:solidFill>
              </a:rPr>
              <a:t>Product Development (execute design thinking with a major brand)</a:t>
            </a:r>
          </a:p>
          <a:p>
            <a:pPr lvl="1"/>
            <a:r>
              <a:rPr lang="en-US" sz="1600" dirty="0">
                <a:solidFill>
                  <a:srgbClr val="06164A"/>
                </a:solidFill>
              </a:rPr>
              <a:t>Corporate Partnerships</a:t>
            </a:r>
          </a:p>
          <a:p>
            <a:pPr lvl="1"/>
            <a:endParaRPr lang="en-US" sz="1600" dirty="0">
              <a:solidFill>
                <a:srgbClr val="06164A"/>
              </a:solidFill>
            </a:endParaRPr>
          </a:p>
        </p:txBody>
      </p:sp>
      <p:sp>
        <p:nvSpPr>
          <p:cNvPr id="5" name="Rectangle 4">
            <a:extLst>
              <a:ext uri="{FF2B5EF4-FFF2-40B4-BE49-F238E27FC236}">
                <a16:creationId xmlns:a16="http://schemas.microsoft.com/office/drawing/2014/main" id="{4AA4A2C3-169E-463D-90BC-D34C0BF4F314}"/>
              </a:ext>
            </a:extLst>
          </p:cNvPr>
          <p:cNvSpPr/>
          <p:nvPr/>
        </p:nvSpPr>
        <p:spPr>
          <a:xfrm>
            <a:off x="0" y="5183937"/>
            <a:ext cx="12192000" cy="1674064"/>
          </a:xfrm>
          <a:prstGeom prst="rect">
            <a:avLst/>
          </a:prstGeom>
          <a:solidFill>
            <a:srgbClr val="DEA9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Text&#10;&#10;Description automatically generated">
            <a:extLst>
              <a:ext uri="{FF2B5EF4-FFF2-40B4-BE49-F238E27FC236}">
                <a16:creationId xmlns:a16="http://schemas.microsoft.com/office/drawing/2014/main" id="{3DA0C2DD-3418-40C5-AFB1-72A245160086}"/>
              </a:ext>
            </a:extLst>
          </p:cNvPr>
          <p:cNvPicPr>
            <a:picLocks noChangeAspect="1"/>
          </p:cNvPicPr>
          <p:nvPr/>
        </p:nvPicPr>
        <p:blipFill rotWithShape="1">
          <a:blip r:embed="rId3">
            <a:extLst>
              <a:ext uri="{28A0092B-C50C-407E-A947-70E740481C1C}">
                <a14:useLocalDpi xmlns:a14="http://schemas.microsoft.com/office/drawing/2010/main" val="0"/>
              </a:ext>
            </a:extLst>
          </a:blip>
          <a:srcRect t="15738" b="15628"/>
          <a:stretch/>
        </p:blipFill>
        <p:spPr>
          <a:xfrm>
            <a:off x="9580572" y="365125"/>
            <a:ext cx="1773228" cy="1217035"/>
          </a:xfrm>
          <a:prstGeom prst="rect">
            <a:avLst/>
          </a:prstGeom>
        </p:spPr>
      </p:pic>
    </p:spTree>
    <p:extLst>
      <p:ext uri="{BB962C8B-B14F-4D97-AF65-F5344CB8AC3E}">
        <p14:creationId xmlns:p14="http://schemas.microsoft.com/office/powerpoint/2010/main" val="792626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639</TotalTime>
  <Words>2283</Words>
  <Application>Microsoft Office PowerPoint</Application>
  <PresentationFormat>Widescreen</PresentationFormat>
  <Paragraphs>166</Paragraphs>
  <Slides>14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Century Gothic</vt:lpstr>
      <vt:lpstr>Office Theme</vt:lpstr>
      <vt:lpstr>Brand Playbook</vt:lpstr>
      <vt:lpstr>The Elevator Pitch</vt:lpstr>
      <vt:lpstr>Right to Win/Reason to Believe</vt:lpstr>
      <vt:lpstr>Brand Strategy</vt:lpstr>
      <vt:lpstr>B2C Consumer Target</vt:lpstr>
      <vt:lpstr>B2B Consumer Target</vt:lpstr>
      <vt:lpstr>Pain Point and Competitors</vt:lpstr>
      <vt:lpstr>SWOT Analysis</vt:lpstr>
      <vt:lpstr>Opportunities To Address</vt:lpstr>
      <vt:lpstr>Tone Of Voice and Personality</vt:lpstr>
      <vt:lpstr>Design Guide</vt:lpstr>
      <vt:lpstr>Brand Colors</vt:lpstr>
      <vt:lpstr>Content Marketing Images</vt:lpstr>
      <vt:lpstr>Social Puzzle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Carter</dc:creator>
  <cp:lastModifiedBy>Christine Carter</cp:lastModifiedBy>
  <cp:revision>79</cp:revision>
  <dcterms:created xsi:type="dcterms:W3CDTF">2020-12-11T19:11:12Z</dcterms:created>
  <dcterms:modified xsi:type="dcterms:W3CDTF">2021-05-05T16:18:54Z</dcterms:modified>
</cp:coreProperties>
</file>